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8"/>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T Norms Bold" charset="1" panose="02000803030000020004"/>
      <p:regular r:id="rId21"/>
    </p:embeddedFont>
    <p:embeddedFont>
      <p:font typeface="TT Norms" charset="1" panose="02000503030000020003"/>
      <p:regular r:id="rId23"/>
    </p:embeddedFont>
    <p:embeddedFont>
      <p:font typeface="Canva Sans Bold" charset="1" panose="020B0803030501040103"/>
      <p:regular r:id="rId25"/>
    </p:embeddedFont>
    <p:embeddedFont>
      <p:font typeface="TT Norms Italics" charset="1" panose="02000503030000090003"/>
      <p:regular r:id="rId26"/>
    </p:embeddedFont>
    <p:embeddedFont>
      <p:font typeface="TT Norms Bold Italics" charset="1" panose="020008030200000900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notesMasters/notesMaster1.xml" Type="http://schemas.openxmlformats.org/officeDocument/2006/relationships/notesMaster"/><Relationship Id="rId19" Target="theme/theme2.xml" Type="http://schemas.openxmlformats.org/officeDocument/2006/relationships/theme"/><Relationship Id="rId2" Target="presProps.xml" Type="http://schemas.openxmlformats.org/officeDocument/2006/relationships/presProps"/><Relationship Id="rId20" Target="notesSlides/notesSlide1.xml" Type="http://schemas.openxmlformats.org/officeDocument/2006/relationships/notesSlide"/><Relationship Id="rId21" Target="fonts/font21.fntdata" Type="http://schemas.openxmlformats.org/officeDocument/2006/relationships/font"/><Relationship Id="rId22" Target="notesSlides/notesSlide2.xml" Type="http://schemas.openxmlformats.org/officeDocument/2006/relationships/notesSlide"/><Relationship Id="rId23" Target="fonts/font23.fntdata" Type="http://schemas.openxmlformats.org/officeDocument/2006/relationships/font"/><Relationship Id="rId24" Target="notesSlides/notesSlide3.xml" Type="http://schemas.openxmlformats.org/officeDocument/2006/relationships/notesSlide"/><Relationship Id="rId25" Target="fonts/font25.fntdata" Type="http://schemas.openxmlformats.org/officeDocument/2006/relationships/font"/><Relationship Id="rId26" Target="fonts/font26.fntdata" Type="http://schemas.openxmlformats.org/officeDocument/2006/relationships/font"/><Relationship Id="rId27" Target="notesSlides/notesSlide4.xml" Type="http://schemas.openxmlformats.org/officeDocument/2006/relationships/notesSlide"/><Relationship Id="rId28" Target="fonts/font28.fntdata" Type="http://schemas.openxmlformats.org/officeDocument/2006/relationships/font"/><Relationship Id="rId29" Target="notesSlides/notesSlide5.xml" Type="http://schemas.openxmlformats.org/officeDocument/2006/relationships/notesSlide"/><Relationship Id="rId3" Target="viewProps.xml" Type="http://schemas.openxmlformats.org/officeDocument/2006/relationships/viewProps"/><Relationship Id="rId30" Target="notesSlides/notesSlide6.xml" Type="http://schemas.openxmlformats.org/officeDocument/2006/relationships/notesSlide"/><Relationship Id="rId31" Target="notesSlides/notesSlide7.xml" Type="http://schemas.openxmlformats.org/officeDocument/2006/relationships/notesSlide"/><Relationship Id="rId32" Target="notesSlides/notesSlide8.xml" Type="http://schemas.openxmlformats.org/officeDocument/2006/relationships/notesSlide"/><Relationship Id="rId33" Target="notesSlides/notesSlide9.xml" Type="http://schemas.openxmlformats.org/officeDocument/2006/relationships/notesSlide"/><Relationship Id="rId34" Target="notesSlides/notesSlide10.xml" Type="http://schemas.openxmlformats.org/officeDocument/2006/relationships/notesSlide"/><Relationship Id="rId35"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Sophia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Sophia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Parth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Sophia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Sophia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start with the Data Collection story and how this project started.... </a:t>
            </a:r>
          </a:p>
          <a:p>
            <a:r>
              <a:rPr lang="en-US"/>
              <a:t/>
            </a:r>
          </a:p>
          <a:p>
            <a:r>
              <a:rPr lang="en-US"/>
              <a:t>This all goes back to when I asked Dr Kerr after the end of the class that "I am thinking to build a NLP related ATS Resume Scanner project with a full Front-End, back-End interconnected to Tableau Dashboard for Data Visualization", </a:t>
            </a:r>
          </a:p>
          <a:p>
            <a:r>
              <a:rPr lang="en-US"/>
              <a:t/>
            </a:r>
          </a:p>
          <a:p>
            <a:r>
              <a:rPr lang="en-US"/>
              <a:t>AND he said you are welcome to try it and motivated me to do so. and I still remember his exact words: 'I Really like that confidence!',  haha...</a:t>
            </a:r>
          </a:p>
          <a:p>
            <a:r>
              <a:rPr lang="en-US"/>
              <a:t/>
            </a:r>
          </a:p>
          <a:p>
            <a:r>
              <a:rPr lang="en-US"/>
              <a:t>Well, Thank you so much Dr Kerr for the confidence and motivation for this project :)</a:t>
            </a:r>
          </a:p>
          <a:p>
            <a:r>
              <a:rPr lang="en-US"/>
              <a:t/>
            </a:r>
          </a:p>
          <a:p>
            <a:r>
              <a:rPr lang="en-US"/>
              <a:t>That one line gave me a HUGE BOOST...  and that’s when I decided I wouldn’t just do a project from the syllabus. I wanted to go above and beyond the course contents..</a:t>
            </a:r>
          </a:p>
          <a:p>
            <a:r>
              <a:rPr lang="en-US"/>
              <a:t/>
            </a:r>
          </a:p>
          <a:p>
            <a:r>
              <a:rPr lang="en-US"/>
              <a:t/>
            </a:r>
          </a:p>
          <a:p>
            <a:r>
              <a:rPr lang="en-US"/>
              <a:t>Slide1:</a:t>
            </a:r>
          </a:p>
          <a:p>
            <a:r>
              <a:rPr lang="en-US"/>
              <a:t>An important point to note here is that we did not rely on any EXTERNAL DATASETS. We created our entire database from scratch by scanning resumes (one-by-one) submitted by family and friends...</a:t>
            </a:r>
          </a:p>
          <a:p>
            <a:r>
              <a:rPr lang="en-US"/>
              <a:t/>
            </a:r>
          </a:p>
          <a:p>
            <a:r>
              <a:rPr lang="en-US"/>
              <a:t>So moving on... We started with 234 raw resumes submitted on our ATS scanner. </a:t>
            </a:r>
          </a:p>
          <a:p>
            <a:r>
              <a:rPr lang="en-US"/>
              <a:t/>
            </a:r>
          </a:p>
          <a:p>
            <a:r>
              <a:rPr lang="en-US"/>
              <a:t>After carefully reviewing the data, we cleaned out missing entries, and finalized a dataset of 114 resumes that were fully usable for analysis.</a:t>
            </a:r>
          </a:p>
          <a:p>
            <a:r>
              <a:rPr lang="en-US"/>
              <a:t/>
            </a:r>
          </a:p>
          <a:p>
            <a:r>
              <a:rPr lang="en-US"/>
              <a:t>Although there were different variables, we only selected TotalSkillsMatched, Exp Years and Exp Level (Junior 0-2, Mid 2-5, Senior 5+)</a:t>
            </a:r>
          </a:p>
          <a:p>
            <a:r>
              <a:rPr lang="en-US"/>
              <a:t/>
            </a:r>
          </a:p>
          <a:p>
            <a:r>
              <a:rPr lang="en-US"/>
              <a:t>Then on these predictor variables we used MLR (to predict scores) and LR (to predict hiring outcome)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project.....</a:t>
            </a:r>
          </a:p>
          <a:p>
            <a:r>
              <a:rPr lang="en-US"/>
              <a:t/>
            </a:r>
          </a:p>
          <a:p>
            <a:r>
              <a:rPr lang="en-US"/>
              <a:t>1. Basic Flow: Participants uploaded their resumes, and the job descriptions they were applying to:</a:t>
            </a:r>
          </a:p>
          <a:p>
            <a:r>
              <a:rPr lang="en-US"/>
              <a:t/>
            </a:r>
          </a:p>
          <a:p>
            <a:r>
              <a:rPr lang="en-US"/>
              <a:t>Based on these features, the ATS Scanner generated a Score — ranging from 0 to 100 — to quantify how well a resume matched the job requirements. based on several factors like Total Number Of Skills Matched, Number of Years of Experience Matched, and Similarity of the content on Resume And Job Description. It was all combined to create a score out of 100</a:t>
            </a:r>
          </a:p>
          <a:p>
            <a:r>
              <a:rPr lang="en-US"/>
              <a:t/>
            </a:r>
          </a:p>
          <a:p>
            <a:r>
              <a:rPr lang="en-US"/>
              <a:t>**Instead of me reading the slides I think you all will understand the project much better with a live-project demo.**  🤣</a:t>
            </a:r>
          </a:p>
          <a:p>
            <a:r>
              <a:rPr lang="en-US"/>
              <a:t/>
            </a:r>
          </a:p>
          <a:p>
            <a:r>
              <a:rPr lang="en-US"/>
              <a:t>"So let's take a quick look into the Resume ATS Scanner and how it works end-to-end.</a:t>
            </a:r>
          </a:p>
          <a:p>
            <a:r>
              <a:rPr lang="en-US"/>
              <a:t/>
            </a:r>
          </a:p>
          <a:p>
            <a:r>
              <a:rPr lang="en-US"/>
              <a:t>🎬 PROJECT DEMO: 🎬</a:t>
            </a:r>
          </a:p>
          <a:p>
            <a:r>
              <a:rPr lang="en-US"/>
              <a:t>*This is the Front-End view of the Web Application: </a:t>
            </a:r>
          </a:p>
          <a:p>
            <a:r>
              <a:rPr lang="en-US"/>
              <a:t/>
            </a:r>
          </a:p>
          <a:p>
            <a:r>
              <a:rPr lang="en-US"/>
              <a:t>We have some cool features like Dark Mode for people who like it. Furthermore, we have Tableau dashboard integrated for Data Visualization for all the resumes in the system.</a:t>
            </a:r>
          </a:p>
          <a:p>
            <a:r>
              <a:rPr lang="en-US"/>
              <a:t>🎬 PROJECT DEMO END: 🎬</a:t>
            </a:r>
          </a:p>
          <a:p>
            <a:r>
              <a:rPr lang="en-US"/>
              <a:t/>
            </a:r>
          </a:p>
          <a:p>
            <a:r>
              <a:rPr lang="en-US"/>
              <a:t>There's one more thing I would like to add</a:t>
            </a:r>
          </a:p>
          <a:p>
            <a:r>
              <a:rPr lang="en-US"/>
              <a:t/>
            </a:r>
          </a:p>
          <a:p>
            <a:r>
              <a:rPr lang="en-US"/>
              <a:t>We also converted the hiring outcome into a binary "Decision" variable  (basically a Derived column from existing data so we could apply LR)— where 'Hired' equals 1 and 'Rejected' equals 0 — and applied logistic regression to predict that outcome.</a:t>
            </a:r>
          </a:p>
          <a:p>
            <a:r>
              <a:rPr lang="en-US"/>
              <a:t/>
            </a:r>
          </a:p>
          <a:p>
            <a:r>
              <a:rPr lang="en-US"/>
              <a:t>ENDING:</a:t>
            </a:r>
          </a:p>
          <a:p>
            <a:r>
              <a:rPr lang="en-US"/>
              <a:t/>
            </a:r>
          </a:p>
          <a:p>
            <a:r>
              <a:rPr lang="en-US"/>
              <a:t>This end-to-end project showcases a practical, real-world application of resume screening and predictive modeling using data that we gathered and cleaned ourselves." </a:t>
            </a:r>
          </a:p>
          <a:p>
            <a:r>
              <a:rPr lang="en-US"/>
              <a:t/>
            </a:r>
          </a:p>
          <a:p>
            <a:r>
              <a:rPr lang="en-US"/>
              <a:t>Our goal wasn't just to analyze data, instead it was to build a Working Full Stack Prototype of an ATS Resume System, one that's built from real, hands on experience.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Ashish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Ashish</a:t>
            </a:r>
          </a:p>
          <a:p>
            <a:r>
              <a:rPr lang="en-US"/>
              <a:t>For linearity when we made a scatterplot matrix we saw the coefs were approx linear, so we can proceed. </a:t>
            </a:r>
          </a:p>
          <a:p>
            <a:r>
              <a:rPr lang="en-US"/>
              <a:t/>
            </a:r>
          </a:p>
          <a:p>
            <a:r>
              <a:rPr lang="en-US"/>
              <a:t>for constant varience theresd no fan shape so constant varience is reasonably achieved.</a:t>
            </a:r>
          </a:p>
          <a:p>
            <a:r>
              <a:rPr lang="en-US"/>
              <a:t/>
            </a:r>
          </a:p>
          <a:p>
            <a:r>
              <a:rPr lang="en-US"/>
              <a:t>the QQ plot shows  most of the residual points closely aligned with the reference line, so normality is also reasonably achieved.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Parth</a:t>
            </a:r>
          </a:p>
          <a:p>
            <a:r>
              <a:rPr lang="en-US"/>
              <a:t/>
            </a:r>
          </a:p>
          <a:p>
            <a:r>
              <a:rPr lang="en-US"/>
              <a:t>When experience years, skills matched are at baseline (log(1)), and at the baseline experience level (mid-level), the expected log(Score) is 3.682</a:t>
            </a:r>
          </a:p>
          <a:p>
            <a:r>
              <a:rPr lang="en-US"/>
              <a:t/>
            </a:r>
          </a:p>
          <a:p>
            <a:r>
              <a:rPr lang="en-US"/>
              <a:t/>
            </a:r>
          </a:p>
          <a:p>
            <a:r>
              <a:rPr lang="en-US"/>
              <a:t>If we hold experience years and skills matched constant, junior-level candidates have the highest expected resume scores.</a:t>
            </a:r>
          </a:p>
          <a:p>
            <a:r>
              <a:rPr lang="en-US"/>
              <a:t>Mid-level candidates score slightly lower, and senior candidates score significantly lower than juniors.</a:t>
            </a:r>
          </a:p>
          <a:p>
            <a:r>
              <a:rPr lang="en-US"/>
              <a:t/>
            </a:r>
          </a:p>
          <a:p>
            <a:r>
              <a:rPr lang="en-US"/>
              <a:t>Meanwhile, increasing years of experience or the number of matched skills slightly but steadily improves the resume score.</a:t>
            </a:r>
          </a:p>
          <a:p>
            <a:r>
              <a:rPr lang="en-US"/>
              <a:t/>
            </a:r>
          </a:p>
          <a:p>
            <a:r>
              <a:rPr lang="en-US"/>
              <a:t>The general trend is what you would expect:</a:t>
            </a:r>
          </a:p>
          <a:p>
            <a:r>
              <a:rPr lang="en-US"/>
              <a:t/>
            </a:r>
          </a:p>
          <a:p>
            <a:r>
              <a:rPr lang="en-US"/>
              <a:t>More experience and more skills matched lead to a higher score.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Sophia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16" Target="../media/image14.jpeg" Type="http://schemas.openxmlformats.org/officeDocument/2006/relationships/image"/><Relationship Id="rId2" Target="../notesSlides/notesSlide1.xml" Type="http://schemas.openxmlformats.org/officeDocument/2006/relationships/notesSlide"/><Relationship Id="rId3" Target="../media/image1.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47.png" Type="http://schemas.openxmlformats.org/officeDocument/2006/relationships/image"/><Relationship Id="rId15" Target="../media/image48.svg" Type="http://schemas.openxmlformats.org/officeDocument/2006/relationships/image"/><Relationship Id="rId16" Target="../media/image12.png" Type="http://schemas.openxmlformats.org/officeDocument/2006/relationships/image"/><Relationship Id="rId17" Target="../media/image85.svg" Type="http://schemas.openxmlformats.org/officeDocument/2006/relationships/image"/><Relationship Id="rId18" Target="../media/image86.jpeg" Type="http://schemas.openxmlformats.org/officeDocument/2006/relationships/image"/><Relationship Id="rId2" Target="../notesSlides/notesSlide11.xml" Type="http://schemas.openxmlformats.org/officeDocument/2006/relationships/notesSlide"/><Relationship Id="rId3" Target="../media/image1.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83.png" Type="http://schemas.openxmlformats.org/officeDocument/2006/relationships/image"/><Relationship Id="rId9" Target="../media/image8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4.svg" Type="http://schemas.openxmlformats.org/officeDocument/2006/relationships/image"/><Relationship Id="rId11" Target="../media/image6.png" Type="http://schemas.openxmlformats.org/officeDocument/2006/relationships/image"/><Relationship Id="rId12" Target="../media/image7.svg" Type="http://schemas.openxmlformats.org/officeDocument/2006/relationships/image"/><Relationship Id="rId13" Target="../media/image47.png" Type="http://schemas.openxmlformats.org/officeDocument/2006/relationships/image"/><Relationship Id="rId14" Target="../media/image48.svg" Type="http://schemas.openxmlformats.org/officeDocument/2006/relationships/image"/><Relationship Id="rId15" Target="../media/image12.png" Type="http://schemas.openxmlformats.org/officeDocument/2006/relationships/image"/><Relationship Id="rId16" Target="../media/image95.svg" Type="http://schemas.openxmlformats.org/officeDocument/2006/relationships/image"/><Relationship Id="rId17" Target="../media/image96.png" Type="http://schemas.openxmlformats.org/officeDocument/2006/relationships/image"/><Relationship Id="rId2" Target="../media/image1.jpeg" Type="http://schemas.openxmlformats.org/officeDocument/2006/relationships/image"/><Relationship Id="rId3" Target="../media/image87.png" Type="http://schemas.openxmlformats.org/officeDocument/2006/relationships/image"/><Relationship Id="rId4" Target="../media/image88.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9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2" Target="../notesSlides/notesSlide2.xml" Type="http://schemas.openxmlformats.org/officeDocument/2006/relationships/notesSlide"/><Relationship Id="rId3" Target="../media/image1.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34.png" Type="http://schemas.openxmlformats.org/officeDocument/2006/relationships/image"/><Relationship Id="rId16" Target="../media/image35.svg" Type="http://schemas.openxmlformats.org/officeDocument/2006/relationships/image"/><Relationship Id="rId17" Target="../media/image36.jpeg" Type="http://schemas.openxmlformats.org/officeDocument/2006/relationships/image"/><Relationship Id="rId2" Target="../notesSlides/notesSlide3.xml" Type="http://schemas.openxmlformats.org/officeDocument/2006/relationships/notesSlide"/><Relationship Id="rId3" Target="../media/image1.jpe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svg" Type="http://schemas.openxmlformats.org/officeDocument/2006/relationships/image"/><Relationship Id="rId7" Target="../media/image28.svg" Type="http://schemas.openxmlformats.org/officeDocument/2006/relationships/image"/><Relationship Id="rId8" Target="../media/image29.jpeg" Type="http://schemas.openxmlformats.org/officeDocument/2006/relationships/image"/><Relationship Id="rId9"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18" Target="../media/image47.png" Type="http://schemas.openxmlformats.org/officeDocument/2006/relationships/image"/><Relationship Id="rId19" Target="../media/image48.svg" Type="http://schemas.openxmlformats.org/officeDocument/2006/relationships/image"/><Relationship Id="rId2" Target="../notesSlides/notesSlide4.xml" Type="http://schemas.openxmlformats.org/officeDocument/2006/relationships/notesSlide"/><Relationship Id="rId20" Target="../media/image34.png" Type="http://schemas.openxmlformats.org/officeDocument/2006/relationships/image"/><Relationship Id="rId21" Target="../media/image35.svg" Type="http://schemas.openxmlformats.org/officeDocument/2006/relationships/image"/><Relationship Id="rId22" Target="../media/image49.png" Type="http://schemas.openxmlformats.org/officeDocument/2006/relationships/image"/><Relationship Id="rId23" Target="../media/image50.svg" Type="http://schemas.openxmlformats.org/officeDocument/2006/relationships/image"/><Relationship Id="rId24" Target="../media/image51.png" Type="http://schemas.openxmlformats.org/officeDocument/2006/relationships/image"/><Relationship Id="rId25" Target="../media/image52.svg" Type="http://schemas.openxmlformats.org/officeDocument/2006/relationships/image"/><Relationship Id="rId26" Target="../media/image53.png" Type="http://schemas.openxmlformats.org/officeDocument/2006/relationships/image"/><Relationship Id="rId27" Target="../media/image54.svg" Type="http://schemas.openxmlformats.org/officeDocument/2006/relationships/image"/><Relationship Id="rId3" Target="../media/image1.jpe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16" Target="../media/image12.png" Type="http://schemas.openxmlformats.org/officeDocument/2006/relationships/image"/><Relationship Id="rId17" Target="../media/image59.svg" Type="http://schemas.openxmlformats.org/officeDocument/2006/relationships/image"/><Relationship Id="rId18" Target="../media/image60.png" Type="http://schemas.openxmlformats.org/officeDocument/2006/relationships/image"/><Relationship Id="rId2" Target="../notesSlides/notesSlide5.xml" Type="http://schemas.openxmlformats.org/officeDocument/2006/relationships/notesSlide"/><Relationship Id="rId3" Target="../media/image1.jpe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61.png" Type="http://schemas.openxmlformats.org/officeDocument/2006/relationships/image"/><Relationship Id="rId15" Target="https://public.tableau.com/app/profile/ashish.ashish3477/viz/Book1_17455698844530/Dashboard1" TargetMode="External" Type="http://schemas.openxmlformats.org/officeDocument/2006/relationships/hyperlink"/><Relationship Id="rId2" Target="../notesSlides/notesSlide6.xml" Type="http://schemas.openxmlformats.org/officeDocument/2006/relationships/notesSlide"/><Relationship Id="rId3" Target="../media/image1.jpe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12" Target="../media/image8.png" Type="http://schemas.openxmlformats.org/officeDocument/2006/relationships/image"/><Relationship Id="rId13" Target="../media/image9.svg" Type="http://schemas.openxmlformats.org/officeDocument/2006/relationships/image"/><Relationship Id="rId14" Target="../media/image70.png" Type="http://schemas.openxmlformats.org/officeDocument/2006/relationships/image"/><Relationship Id="rId15" Target="../media/image71.svg" Type="http://schemas.openxmlformats.org/officeDocument/2006/relationships/image"/><Relationship Id="rId16" Target="../media/image72.png" Type="http://schemas.openxmlformats.org/officeDocument/2006/relationships/image"/><Relationship Id="rId17" Target="../media/image73.png" Type="http://schemas.openxmlformats.org/officeDocument/2006/relationships/image"/><Relationship Id="rId18" Target="../media/image74.png" Type="http://schemas.openxmlformats.org/officeDocument/2006/relationships/image"/><Relationship Id="rId19" Target="../media/image75.svg" Type="http://schemas.openxmlformats.org/officeDocument/2006/relationships/image"/><Relationship Id="rId2" Target="../notesSlides/notesSlide7.xml" Type="http://schemas.openxmlformats.org/officeDocument/2006/relationships/notesSlide"/><Relationship Id="rId20" Target="../media/image76.png" Type="http://schemas.openxmlformats.org/officeDocument/2006/relationships/image"/><Relationship Id="rId21" Target="../media/image77.svg" Type="http://schemas.openxmlformats.org/officeDocument/2006/relationships/image"/><Relationship Id="rId22" Target="../media/image78.png" Type="http://schemas.openxmlformats.org/officeDocument/2006/relationships/image"/><Relationship Id="rId23" Target="../media/image79.svg" Type="http://schemas.openxmlformats.org/officeDocument/2006/relationships/image"/><Relationship Id="rId3" Target="../media/image1.jpe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notesSlides/notesSlide8.xml" Type="http://schemas.openxmlformats.org/officeDocument/2006/relationships/notesSlide"/><Relationship Id="rId3" Target="../media/image1.jpe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14" Target="../media/image82.png" Type="http://schemas.openxmlformats.org/officeDocument/2006/relationships/image"/><Relationship Id="rId2" Target="../notesSlides/notesSlide9.xml" Type="http://schemas.openxmlformats.org/officeDocument/2006/relationships/notesSlide"/><Relationship Id="rId3" Target="../media/image1.jpe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grpSp>
        <p:nvGrpSpPr>
          <p:cNvPr name="Group 3" id="3"/>
          <p:cNvGrpSpPr/>
          <p:nvPr/>
        </p:nvGrpSpPr>
        <p:grpSpPr>
          <a:xfrm rot="0">
            <a:off x="9334500" y="-443877"/>
            <a:ext cx="13168026" cy="11316273"/>
            <a:chOff x="0" y="0"/>
            <a:chExt cx="812800" cy="698500"/>
          </a:xfrm>
        </p:grpSpPr>
        <p:sp>
          <p:nvSpPr>
            <p:cNvPr name="Freeform 4" id="4"/>
            <p:cNvSpPr/>
            <p:nvPr/>
          </p:nvSpPr>
          <p:spPr>
            <a:xfrm flipH="false" flipV="false" rot="0">
              <a:off x="3387" y="0"/>
              <a:ext cx="806026" cy="698500"/>
            </a:xfrm>
            <a:custGeom>
              <a:avLst/>
              <a:gdLst/>
              <a:ahLst/>
              <a:cxnLst/>
              <a:rect r="r" b="b" t="t" l="l"/>
              <a:pathLst>
                <a:path h="698500" w="806026">
                  <a:moveTo>
                    <a:pt x="800543" y="364495"/>
                  </a:moveTo>
                  <a:lnTo>
                    <a:pt x="615083" y="683255"/>
                  </a:lnTo>
                  <a:cubicBezTo>
                    <a:pt x="609591" y="692693"/>
                    <a:pt x="599495" y="698500"/>
                    <a:pt x="588575" y="698500"/>
                  </a:cubicBezTo>
                  <a:lnTo>
                    <a:pt x="217451" y="698500"/>
                  </a:lnTo>
                  <a:cubicBezTo>
                    <a:pt x="206531" y="698500"/>
                    <a:pt x="196435" y="692693"/>
                    <a:pt x="190943" y="683255"/>
                  </a:cubicBezTo>
                  <a:lnTo>
                    <a:pt x="5483" y="364495"/>
                  </a:lnTo>
                  <a:cubicBezTo>
                    <a:pt x="0" y="355071"/>
                    <a:pt x="0" y="343429"/>
                    <a:pt x="5483" y="334005"/>
                  </a:cubicBezTo>
                  <a:lnTo>
                    <a:pt x="190943" y="15245"/>
                  </a:lnTo>
                  <a:cubicBezTo>
                    <a:pt x="196435" y="5807"/>
                    <a:pt x="206531" y="0"/>
                    <a:pt x="217451" y="0"/>
                  </a:cubicBezTo>
                  <a:lnTo>
                    <a:pt x="588575" y="0"/>
                  </a:lnTo>
                  <a:cubicBezTo>
                    <a:pt x="599495" y="0"/>
                    <a:pt x="609591" y="5807"/>
                    <a:pt x="615083" y="15245"/>
                  </a:cubicBezTo>
                  <a:lnTo>
                    <a:pt x="800543" y="334005"/>
                  </a:lnTo>
                  <a:cubicBezTo>
                    <a:pt x="806026" y="343429"/>
                    <a:pt x="806026" y="355071"/>
                    <a:pt x="800543" y="364495"/>
                  </a:cubicBezTo>
                  <a:close/>
                </a:path>
              </a:pathLst>
            </a:custGeom>
            <a:solidFill>
              <a:srgbClr val="BC86A8"/>
            </a:solidFill>
          </p:spPr>
        </p:sp>
        <p:sp>
          <p:nvSpPr>
            <p:cNvPr name="TextBox 5" id="5"/>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grpSp>
        <p:nvGrpSpPr>
          <p:cNvPr name="Group 6" id="6"/>
          <p:cNvGrpSpPr/>
          <p:nvPr/>
        </p:nvGrpSpPr>
        <p:grpSpPr>
          <a:xfrm rot="0">
            <a:off x="9886950" y="-2642796"/>
            <a:ext cx="13708112" cy="11783448"/>
            <a:chOff x="0" y="0"/>
            <a:chExt cx="812800" cy="698680"/>
          </a:xfrm>
        </p:grpSpPr>
        <p:sp>
          <p:nvSpPr>
            <p:cNvPr name="Freeform 7" id="7"/>
            <p:cNvSpPr/>
            <p:nvPr/>
          </p:nvSpPr>
          <p:spPr>
            <a:xfrm flipH="false" flipV="false" rot="0">
              <a:off x="3253" y="0"/>
              <a:ext cx="806295" cy="698680"/>
            </a:xfrm>
            <a:custGeom>
              <a:avLst/>
              <a:gdLst/>
              <a:ahLst/>
              <a:cxnLst/>
              <a:rect r="r" b="b" t="t" l="l"/>
              <a:pathLst>
                <a:path h="698680" w="806295">
                  <a:moveTo>
                    <a:pt x="801028" y="363986"/>
                  </a:moveTo>
                  <a:lnTo>
                    <a:pt x="614866" y="684035"/>
                  </a:lnTo>
                  <a:cubicBezTo>
                    <a:pt x="609592" y="693102"/>
                    <a:pt x="599894" y="698680"/>
                    <a:pt x="589404" y="698680"/>
                  </a:cubicBezTo>
                  <a:lnTo>
                    <a:pt x="216890" y="698680"/>
                  </a:lnTo>
                  <a:cubicBezTo>
                    <a:pt x="206400" y="698680"/>
                    <a:pt x="196702" y="693102"/>
                    <a:pt x="191428" y="684035"/>
                  </a:cubicBezTo>
                  <a:lnTo>
                    <a:pt x="5266" y="363986"/>
                  </a:lnTo>
                  <a:cubicBezTo>
                    <a:pt x="0" y="354932"/>
                    <a:pt x="0" y="343748"/>
                    <a:pt x="5266" y="334694"/>
                  </a:cubicBezTo>
                  <a:lnTo>
                    <a:pt x="191428" y="14646"/>
                  </a:lnTo>
                  <a:cubicBezTo>
                    <a:pt x="196702" y="5578"/>
                    <a:pt x="206400" y="0"/>
                    <a:pt x="216890" y="0"/>
                  </a:cubicBezTo>
                  <a:lnTo>
                    <a:pt x="589404" y="0"/>
                  </a:lnTo>
                  <a:cubicBezTo>
                    <a:pt x="599894" y="0"/>
                    <a:pt x="609592" y="5578"/>
                    <a:pt x="614866" y="14646"/>
                  </a:cubicBezTo>
                  <a:lnTo>
                    <a:pt x="801028" y="334694"/>
                  </a:lnTo>
                  <a:cubicBezTo>
                    <a:pt x="806294" y="343748"/>
                    <a:pt x="806294" y="354932"/>
                    <a:pt x="801028" y="363986"/>
                  </a:cubicBezTo>
                  <a:close/>
                </a:path>
              </a:pathLst>
            </a:custGeom>
            <a:solidFill>
              <a:srgbClr val="7C4D79"/>
            </a:solidFill>
          </p:spPr>
        </p:sp>
        <p:sp>
          <p:nvSpPr>
            <p:cNvPr name="TextBox 8" id="8"/>
            <p:cNvSpPr txBox="true"/>
            <p:nvPr/>
          </p:nvSpPr>
          <p:spPr>
            <a:xfrm>
              <a:off x="114300" y="-66675"/>
              <a:ext cx="584200" cy="765355"/>
            </a:xfrm>
            <a:prstGeom prst="rect">
              <a:avLst/>
            </a:prstGeom>
          </p:spPr>
          <p:txBody>
            <a:bodyPr anchor="ctr" rtlCol="false" tIns="50800" lIns="50800" bIns="50800" rIns="50800"/>
            <a:lstStyle/>
            <a:p>
              <a:pPr algn="ctr">
                <a:lnSpc>
                  <a:spcPts val="3750"/>
                </a:lnSpc>
              </a:pPr>
            </a:p>
          </p:txBody>
        </p:sp>
      </p:grpSp>
      <p:grpSp>
        <p:nvGrpSpPr>
          <p:cNvPr name="Group 9" id="9"/>
          <p:cNvGrpSpPr/>
          <p:nvPr/>
        </p:nvGrpSpPr>
        <p:grpSpPr>
          <a:xfrm rot="0">
            <a:off x="1174750" y="1028700"/>
            <a:ext cx="2729242" cy="1348339"/>
            <a:chOff x="0" y="0"/>
            <a:chExt cx="3638989" cy="1797785"/>
          </a:xfrm>
        </p:grpSpPr>
        <p:sp>
          <p:nvSpPr>
            <p:cNvPr name="Freeform 10" id="10"/>
            <p:cNvSpPr/>
            <p:nvPr/>
          </p:nvSpPr>
          <p:spPr>
            <a:xfrm flipH="false" flipV="false" rot="5400000">
              <a:off x="1334173" y="-117222"/>
              <a:ext cx="970643" cy="1205087"/>
            </a:xfrm>
            <a:custGeom>
              <a:avLst/>
              <a:gdLst/>
              <a:ahLst/>
              <a:cxnLst/>
              <a:rect r="r" b="b" t="t" l="l"/>
              <a:pathLst>
                <a:path h="1205087" w="970643">
                  <a:moveTo>
                    <a:pt x="0" y="0"/>
                  </a:moveTo>
                  <a:lnTo>
                    <a:pt x="970643" y="0"/>
                  </a:lnTo>
                  <a:lnTo>
                    <a:pt x="970643" y="1205087"/>
                  </a:lnTo>
                  <a:lnTo>
                    <a:pt x="0" y="1205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0" y="1280260"/>
              <a:ext cx="3638989" cy="517525"/>
            </a:xfrm>
            <a:prstGeom prst="rect">
              <a:avLst/>
            </a:prstGeom>
          </p:spPr>
          <p:txBody>
            <a:bodyPr anchor="t" rtlCol="false" tIns="0" lIns="0" bIns="0" rIns="0">
              <a:spAutoFit/>
            </a:bodyPr>
            <a:lstStyle/>
            <a:p>
              <a:pPr algn="ctr">
                <a:lnSpc>
                  <a:spcPts val="3000"/>
                </a:lnSpc>
              </a:pPr>
            </a:p>
          </p:txBody>
        </p:sp>
      </p:grpSp>
      <p:grpSp>
        <p:nvGrpSpPr>
          <p:cNvPr name="Group 12" id="12"/>
          <p:cNvGrpSpPr/>
          <p:nvPr/>
        </p:nvGrpSpPr>
        <p:grpSpPr>
          <a:xfrm rot="0">
            <a:off x="-3349299" y="-2840784"/>
            <a:ext cx="5114374" cy="4395165"/>
            <a:chOff x="0" y="0"/>
            <a:chExt cx="812800" cy="698500"/>
          </a:xfrm>
        </p:grpSpPr>
        <p:sp>
          <p:nvSpPr>
            <p:cNvPr name="Freeform 13" id="13"/>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7C4D79"/>
            </a:solidFill>
          </p:spPr>
        </p:sp>
        <p:sp>
          <p:nvSpPr>
            <p:cNvPr name="TextBox 14" id="14"/>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15" id="15"/>
          <p:cNvSpPr/>
          <p:nvPr/>
        </p:nvSpPr>
        <p:spPr>
          <a:xfrm flipH="false" flipV="false" rot="0">
            <a:off x="1174750" y="6522050"/>
            <a:ext cx="4667250" cy="1034903"/>
          </a:xfrm>
          <a:custGeom>
            <a:avLst/>
            <a:gdLst/>
            <a:ahLst/>
            <a:cxnLst/>
            <a:rect r="r" b="b" t="t" l="l"/>
            <a:pathLst>
              <a:path h="1034903" w="4667250">
                <a:moveTo>
                  <a:pt x="0" y="0"/>
                </a:moveTo>
                <a:lnTo>
                  <a:pt x="4667250" y="0"/>
                </a:lnTo>
                <a:lnTo>
                  <a:pt x="4667250" y="1034903"/>
                </a:lnTo>
                <a:lnTo>
                  <a:pt x="0" y="1034903"/>
                </a:lnTo>
                <a:lnTo>
                  <a:pt x="0" y="0"/>
                </a:lnTo>
                <a:close/>
              </a:path>
            </a:pathLst>
          </a:custGeom>
          <a:blipFill>
            <a:blip r:embed="rId6">
              <a:alphaModFix amt="50000"/>
              <a:extLst>
                <a:ext uri="{96DAC541-7B7A-43D3-8B79-37D633B846F1}">
                  <asvg:svgBlip xmlns:asvg="http://schemas.microsoft.com/office/drawing/2016/SVG/main" r:embed="rId7"/>
                </a:ext>
              </a:extLst>
            </a:blip>
            <a:stretch>
              <a:fillRect l="0" t="-157624" r="0" b="0"/>
            </a:stretch>
          </a:blipFill>
          <a:ln cap="sq">
            <a:noFill/>
            <a:prstDash val="solid"/>
            <a:miter/>
          </a:ln>
        </p:spPr>
      </p:sp>
      <p:grpSp>
        <p:nvGrpSpPr>
          <p:cNvPr name="Group 16" id="16"/>
          <p:cNvGrpSpPr/>
          <p:nvPr/>
        </p:nvGrpSpPr>
        <p:grpSpPr>
          <a:xfrm rot="0">
            <a:off x="1267251" y="5527848"/>
            <a:ext cx="4667250" cy="994202"/>
            <a:chOff x="0" y="0"/>
            <a:chExt cx="1229235" cy="261847"/>
          </a:xfrm>
        </p:grpSpPr>
        <p:sp>
          <p:nvSpPr>
            <p:cNvPr name="Freeform 17" id="17"/>
            <p:cNvSpPr/>
            <p:nvPr/>
          </p:nvSpPr>
          <p:spPr>
            <a:xfrm flipH="false" flipV="false" rot="0">
              <a:off x="0" y="0"/>
              <a:ext cx="1229235" cy="261847"/>
            </a:xfrm>
            <a:custGeom>
              <a:avLst/>
              <a:gdLst/>
              <a:ahLst/>
              <a:cxnLst/>
              <a:rect r="r" b="b" t="t" l="l"/>
              <a:pathLst>
                <a:path h="261847" w="1229235">
                  <a:moveTo>
                    <a:pt x="24882" y="0"/>
                  </a:moveTo>
                  <a:lnTo>
                    <a:pt x="1204353" y="0"/>
                  </a:lnTo>
                  <a:cubicBezTo>
                    <a:pt x="1210952" y="0"/>
                    <a:pt x="1217281" y="2621"/>
                    <a:pt x="1221947" y="7288"/>
                  </a:cubicBezTo>
                  <a:cubicBezTo>
                    <a:pt x="1226613" y="11954"/>
                    <a:pt x="1229235" y="18283"/>
                    <a:pt x="1229235" y="24882"/>
                  </a:cubicBezTo>
                  <a:lnTo>
                    <a:pt x="1229235" y="236966"/>
                  </a:lnTo>
                  <a:cubicBezTo>
                    <a:pt x="1229235" y="243565"/>
                    <a:pt x="1226613" y="249893"/>
                    <a:pt x="1221947" y="254560"/>
                  </a:cubicBezTo>
                  <a:cubicBezTo>
                    <a:pt x="1217281" y="259226"/>
                    <a:pt x="1210952" y="261847"/>
                    <a:pt x="1204353" y="261847"/>
                  </a:cubicBezTo>
                  <a:lnTo>
                    <a:pt x="24882" y="261847"/>
                  </a:lnTo>
                  <a:cubicBezTo>
                    <a:pt x="18283" y="261847"/>
                    <a:pt x="11954" y="259226"/>
                    <a:pt x="7288" y="254560"/>
                  </a:cubicBezTo>
                  <a:cubicBezTo>
                    <a:pt x="2621" y="249893"/>
                    <a:pt x="0" y="243565"/>
                    <a:pt x="0" y="236966"/>
                  </a:cubicBezTo>
                  <a:lnTo>
                    <a:pt x="0" y="24882"/>
                  </a:lnTo>
                  <a:cubicBezTo>
                    <a:pt x="0" y="18283"/>
                    <a:pt x="2621" y="11954"/>
                    <a:pt x="7288" y="7288"/>
                  </a:cubicBezTo>
                  <a:cubicBezTo>
                    <a:pt x="11954" y="2621"/>
                    <a:pt x="18283" y="0"/>
                    <a:pt x="24882" y="0"/>
                  </a:cubicBezTo>
                  <a:close/>
                </a:path>
              </a:pathLst>
            </a:custGeom>
            <a:solidFill>
              <a:srgbClr val="7C4D79"/>
            </a:solidFill>
          </p:spPr>
        </p:sp>
        <p:sp>
          <p:nvSpPr>
            <p:cNvPr name="TextBox 18" id="18"/>
            <p:cNvSpPr txBox="true"/>
            <p:nvPr/>
          </p:nvSpPr>
          <p:spPr>
            <a:xfrm>
              <a:off x="0" y="-66675"/>
              <a:ext cx="1229235" cy="328522"/>
            </a:xfrm>
            <a:prstGeom prst="rect">
              <a:avLst/>
            </a:prstGeom>
          </p:spPr>
          <p:txBody>
            <a:bodyPr anchor="ctr" rtlCol="false" tIns="50800" lIns="50800" bIns="50800" rIns="50800"/>
            <a:lstStyle/>
            <a:p>
              <a:pPr algn="ctr">
                <a:lnSpc>
                  <a:spcPts val="3750"/>
                </a:lnSpc>
              </a:pPr>
              <a:r>
                <a:rPr lang="en-US" b="true" sz="2500">
                  <a:solidFill>
                    <a:srgbClr val="FFFFFF"/>
                  </a:solidFill>
                  <a:latin typeface="TT Norms Bold"/>
                  <a:ea typeface="TT Norms Bold"/>
                  <a:cs typeface="TT Norms Bold"/>
                  <a:sym typeface="TT Norms Bold"/>
                </a:rPr>
                <a:t>STAT 632 Final Project</a:t>
              </a:r>
            </a:p>
          </p:txBody>
        </p:sp>
      </p:grpSp>
      <p:grpSp>
        <p:nvGrpSpPr>
          <p:cNvPr name="Group 19" id="19"/>
          <p:cNvGrpSpPr/>
          <p:nvPr/>
        </p:nvGrpSpPr>
        <p:grpSpPr>
          <a:xfrm rot="0">
            <a:off x="8781393" y="7918934"/>
            <a:ext cx="4883744" cy="4273276"/>
            <a:chOff x="0" y="0"/>
            <a:chExt cx="812800" cy="711200"/>
          </a:xfrm>
        </p:grpSpPr>
        <p:sp>
          <p:nvSpPr>
            <p:cNvPr name="Freeform 20" id="20"/>
            <p:cNvSpPr/>
            <p:nvPr/>
          </p:nvSpPr>
          <p:spPr>
            <a:xfrm flipH="false" flipV="false" rot="0">
              <a:off x="24952" y="36798"/>
              <a:ext cx="762896" cy="674402"/>
            </a:xfrm>
            <a:custGeom>
              <a:avLst/>
              <a:gdLst/>
              <a:ahLst/>
              <a:cxnLst/>
              <a:rect r="r" b="b" t="t" l="l"/>
              <a:pathLst>
                <a:path h="674402" w="762896">
                  <a:moveTo>
                    <a:pt x="412908" y="18257"/>
                  </a:moveTo>
                  <a:lnTo>
                    <a:pt x="756388" y="619347"/>
                  </a:lnTo>
                  <a:cubicBezTo>
                    <a:pt x="762896" y="630736"/>
                    <a:pt x="762849" y="644728"/>
                    <a:pt x="756265" y="656074"/>
                  </a:cubicBezTo>
                  <a:cubicBezTo>
                    <a:pt x="749681" y="667419"/>
                    <a:pt x="737556" y="674402"/>
                    <a:pt x="724438" y="674402"/>
                  </a:cubicBezTo>
                  <a:lnTo>
                    <a:pt x="38458" y="674402"/>
                  </a:lnTo>
                  <a:cubicBezTo>
                    <a:pt x="25340" y="674402"/>
                    <a:pt x="13215" y="667419"/>
                    <a:pt x="6631" y="656074"/>
                  </a:cubicBezTo>
                  <a:cubicBezTo>
                    <a:pt x="47" y="644728"/>
                    <a:pt x="0" y="630736"/>
                    <a:pt x="6508" y="619347"/>
                  </a:cubicBezTo>
                  <a:lnTo>
                    <a:pt x="349988" y="18257"/>
                  </a:lnTo>
                  <a:cubicBezTo>
                    <a:pt x="356439" y="6967"/>
                    <a:pt x="368445" y="0"/>
                    <a:pt x="381448" y="0"/>
                  </a:cubicBezTo>
                  <a:cubicBezTo>
                    <a:pt x="394451" y="0"/>
                    <a:pt x="406457" y="6967"/>
                    <a:pt x="412908" y="18257"/>
                  </a:cubicBezTo>
                  <a:close/>
                </a:path>
              </a:pathLst>
            </a:custGeom>
            <a:solidFill>
              <a:srgbClr val="7C4D79">
                <a:alpha val="89804"/>
              </a:srgbClr>
            </a:solidFill>
          </p:spPr>
        </p:sp>
        <p:sp>
          <p:nvSpPr>
            <p:cNvPr name="TextBox 21" id="21"/>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22" id="22"/>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3" id="23"/>
          <p:cNvGrpSpPr/>
          <p:nvPr/>
        </p:nvGrpSpPr>
        <p:grpSpPr>
          <a:xfrm rot="-10800000">
            <a:off x="9733712" y="-1378656"/>
            <a:ext cx="3352042" cy="2933037"/>
            <a:chOff x="0" y="0"/>
            <a:chExt cx="812800" cy="711200"/>
          </a:xfrm>
        </p:grpSpPr>
        <p:sp>
          <p:nvSpPr>
            <p:cNvPr name="Freeform 24" id="24"/>
            <p:cNvSpPr/>
            <p:nvPr/>
          </p:nvSpPr>
          <p:spPr>
            <a:xfrm flipH="false" flipV="false" rot="0">
              <a:off x="27265" y="40210"/>
              <a:ext cx="758270" cy="670990"/>
            </a:xfrm>
            <a:custGeom>
              <a:avLst/>
              <a:gdLst/>
              <a:ahLst/>
              <a:cxnLst/>
              <a:rect r="r" b="b" t="t" l="l"/>
              <a:pathLst>
                <a:path h="670990" w="758270">
                  <a:moveTo>
                    <a:pt x="413512" y="19949"/>
                  </a:moveTo>
                  <a:lnTo>
                    <a:pt x="751158" y="610831"/>
                  </a:lnTo>
                  <a:cubicBezTo>
                    <a:pt x="758270" y="623276"/>
                    <a:pt x="758219" y="638565"/>
                    <a:pt x="751024" y="650963"/>
                  </a:cubicBezTo>
                  <a:cubicBezTo>
                    <a:pt x="743830" y="663360"/>
                    <a:pt x="730580" y="670990"/>
                    <a:pt x="716247" y="670990"/>
                  </a:cubicBezTo>
                  <a:lnTo>
                    <a:pt x="42023" y="670990"/>
                  </a:lnTo>
                  <a:cubicBezTo>
                    <a:pt x="27690" y="670990"/>
                    <a:pt x="14440" y="663360"/>
                    <a:pt x="7246" y="650963"/>
                  </a:cubicBezTo>
                  <a:cubicBezTo>
                    <a:pt x="51" y="638565"/>
                    <a:pt x="0" y="623276"/>
                    <a:pt x="7112" y="610831"/>
                  </a:cubicBezTo>
                  <a:lnTo>
                    <a:pt x="344758" y="19949"/>
                  </a:lnTo>
                  <a:cubicBezTo>
                    <a:pt x="351808" y="7613"/>
                    <a:pt x="364927" y="0"/>
                    <a:pt x="379135" y="0"/>
                  </a:cubicBezTo>
                  <a:cubicBezTo>
                    <a:pt x="393343" y="0"/>
                    <a:pt x="406462" y="7613"/>
                    <a:pt x="413512" y="19949"/>
                  </a:cubicBezTo>
                  <a:close/>
                </a:path>
              </a:pathLst>
            </a:custGeom>
            <a:solidFill>
              <a:srgbClr val="BC86A8">
                <a:alpha val="89804"/>
              </a:srgbClr>
            </a:solidFill>
          </p:spPr>
        </p:sp>
        <p:sp>
          <p:nvSpPr>
            <p:cNvPr name="TextBox 25" id="2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26" id="26"/>
          <p:cNvSpPr/>
          <p:nvPr/>
        </p:nvSpPr>
        <p:spPr>
          <a:xfrm flipH="false" flipV="false" rot="0">
            <a:off x="368234" y="385226"/>
            <a:ext cx="899017" cy="732699"/>
          </a:xfrm>
          <a:custGeom>
            <a:avLst/>
            <a:gdLst/>
            <a:ahLst/>
            <a:cxnLst/>
            <a:rect r="r" b="b" t="t" l="l"/>
            <a:pathLst>
              <a:path h="732699" w="899017">
                <a:moveTo>
                  <a:pt x="0" y="0"/>
                </a:moveTo>
                <a:lnTo>
                  <a:pt x="899017" y="0"/>
                </a:lnTo>
                <a:lnTo>
                  <a:pt x="899017" y="732699"/>
                </a:lnTo>
                <a:lnTo>
                  <a:pt x="0" y="7326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15615187" y="-2501277"/>
            <a:ext cx="4656068" cy="4114800"/>
          </a:xfrm>
          <a:custGeom>
            <a:avLst/>
            <a:gdLst/>
            <a:ahLst/>
            <a:cxnLst/>
            <a:rect r="r" b="b" t="t" l="l"/>
            <a:pathLst>
              <a:path h="4114800" w="4656068">
                <a:moveTo>
                  <a:pt x="0" y="0"/>
                </a:moveTo>
                <a:lnTo>
                  <a:pt x="4656068" y="0"/>
                </a:lnTo>
                <a:lnTo>
                  <a:pt x="465606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9779036" y="882162"/>
            <a:ext cx="7486261" cy="6878003"/>
          </a:xfrm>
          <a:custGeom>
            <a:avLst/>
            <a:gdLst/>
            <a:ahLst/>
            <a:cxnLst/>
            <a:rect r="r" b="b" t="t" l="l"/>
            <a:pathLst>
              <a:path h="6878003" w="7486261">
                <a:moveTo>
                  <a:pt x="0" y="0"/>
                </a:moveTo>
                <a:lnTo>
                  <a:pt x="7486261" y="0"/>
                </a:lnTo>
                <a:lnTo>
                  <a:pt x="7486261" y="6878002"/>
                </a:lnTo>
                <a:lnTo>
                  <a:pt x="0" y="68780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grpSp>
        <p:nvGrpSpPr>
          <p:cNvPr name="Group 30" id="30"/>
          <p:cNvGrpSpPr/>
          <p:nvPr/>
        </p:nvGrpSpPr>
        <p:grpSpPr>
          <a:xfrm rot="0">
            <a:off x="10046427" y="1287867"/>
            <a:ext cx="9137786" cy="7852785"/>
            <a:chOff x="0" y="0"/>
            <a:chExt cx="812800" cy="698500"/>
          </a:xfrm>
        </p:grpSpPr>
        <p:sp>
          <p:nvSpPr>
            <p:cNvPr name="Freeform 31" id="31"/>
            <p:cNvSpPr/>
            <p:nvPr/>
          </p:nvSpPr>
          <p:spPr>
            <a:xfrm flipH="false" flipV="false" rot="0">
              <a:off x="6508" y="0"/>
              <a:ext cx="799785" cy="698500"/>
            </a:xfrm>
            <a:custGeom>
              <a:avLst/>
              <a:gdLst/>
              <a:ahLst/>
              <a:cxnLst/>
              <a:rect r="r" b="b" t="t" l="l"/>
              <a:pathLst>
                <a:path h="698500" w="799785">
                  <a:moveTo>
                    <a:pt x="789249" y="378542"/>
                  </a:moveTo>
                  <a:lnTo>
                    <a:pt x="620135" y="669208"/>
                  </a:lnTo>
                  <a:cubicBezTo>
                    <a:pt x="609583" y="687343"/>
                    <a:pt x="590184" y="698500"/>
                    <a:pt x="569202" y="698500"/>
                  </a:cubicBezTo>
                  <a:lnTo>
                    <a:pt x="230582" y="698500"/>
                  </a:lnTo>
                  <a:cubicBezTo>
                    <a:pt x="209600" y="698500"/>
                    <a:pt x="190201" y="687343"/>
                    <a:pt x="179649" y="669208"/>
                  </a:cubicBezTo>
                  <a:lnTo>
                    <a:pt x="10535" y="378542"/>
                  </a:lnTo>
                  <a:cubicBezTo>
                    <a:pt x="0" y="360435"/>
                    <a:pt x="0" y="338065"/>
                    <a:pt x="10535" y="319958"/>
                  </a:cubicBezTo>
                  <a:lnTo>
                    <a:pt x="179649" y="29293"/>
                  </a:lnTo>
                  <a:cubicBezTo>
                    <a:pt x="190201" y="11157"/>
                    <a:pt x="209600" y="0"/>
                    <a:pt x="230582" y="0"/>
                  </a:cubicBezTo>
                  <a:lnTo>
                    <a:pt x="569202" y="0"/>
                  </a:lnTo>
                  <a:cubicBezTo>
                    <a:pt x="590184" y="0"/>
                    <a:pt x="609583" y="11157"/>
                    <a:pt x="620135" y="29293"/>
                  </a:cubicBezTo>
                  <a:lnTo>
                    <a:pt x="789249" y="319958"/>
                  </a:lnTo>
                  <a:cubicBezTo>
                    <a:pt x="799784" y="338065"/>
                    <a:pt x="799784" y="360435"/>
                    <a:pt x="789249" y="378542"/>
                  </a:cubicBezTo>
                  <a:close/>
                </a:path>
              </a:pathLst>
            </a:custGeom>
            <a:solidFill>
              <a:srgbClr val="7C4D79"/>
            </a:solidFill>
          </p:spPr>
        </p:sp>
        <p:sp>
          <p:nvSpPr>
            <p:cNvPr name="TextBox 32" id="32"/>
            <p:cNvSpPr txBox="true"/>
            <p:nvPr/>
          </p:nvSpPr>
          <p:spPr>
            <a:xfrm>
              <a:off x="114300" y="-66675"/>
              <a:ext cx="584200" cy="765175"/>
            </a:xfrm>
            <a:prstGeom prst="rect">
              <a:avLst/>
            </a:prstGeom>
          </p:spPr>
          <p:txBody>
            <a:bodyPr anchor="ctr" rtlCol="false" tIns="61771" lIns="61771" bIns="61771" rIns="61771"/>
            <a:lstStyle/>
            <a:p>
              <a:pPr algn="ctr">
                <a:lnSpc>
                  <a:spcPts val="3750"/>
                </a:lnSpc>
              </a:pPr>
            </a:p>
          </p:txBody>
        </p:sp>
      </p:grpSp>
      <p:grpSp>
        <p:nvGrpSpPr>
          <p:cNvPr name="Group 33" id="33"/>
          <p:cNvGrpSpPr/>
          <p:nvPr/>
        </p:nvGrpSpPr>
        <p:grpSpPr>
          <a:xfrm rot="0">
            <a:off x="10046427" y="1560644"/>
            <a:ext cx="10820106" cy="7580008"/>
            <a:chOff x="0" y="0"/>
            <a:chExt cx="1034297" cy="724575"/>
          </a:xfrm>
        </p:grpSpPr>
        <p:sp>
          <p:nvSpPr>
            <p:cNvPr name="Freeform 34" id="34"/>
            <p:cNvSpPr/>
            <p:nvPr/>
          </p:nvSpPr>
          <p:spPr>
            <a:xfrm flipH="false" flipV="false" rot="0">
              <a:off x="3978" y="0"/>
              <a:ext cx="1026340" cy="724575"/>
            </a:xfrm>
            <a:custGeom>
              <a:avLst/>
              <a:gdLst/>
              <a:ahLst/>
              <a:cxnLst/>
              <a:rect r="r" b="b" t="t" l="l"/>
              <a:pathLst>
                <a:path h="724575" w="1026340">
                  <a:moveTo>
                    <a:pt x="1019818" y="381009"/>
                  </a:moveTo>
                  <a:lnTo>
                    <a:pt x="837619" y="705853"/>
                  </a:lnTo>
                  <a:cubicBezTo>
                    <a:pt x="831134" y="717416"/>
                    <a:pt x="818910" y="724575"/>
                    <a:pt x="805653" y="724575"/>
                  </a:cubicBezTo>
                  <a:lnTo>
                    <a:pt x="220687" y="724575"/>
                  </a:lnTo>
                  <a:cubicBezTo>
                    <a:pt x="207430" y="724575"/>
                    <a:pt x="195207" y="717416"/>
                    <a:pt x="188721" y="705853"/>
                  </a:cubicBezTo>
                  <a:lnTo>
                    <a:pt x="6523" y="381009"/>
                  </a:lnTo>
                  <a:cubicBezTo>
                    <a:pt x="0" y="369380"/>
                    <a:pt x="0" y="355195"/>
                    <a:pt x="6523" y="343566"/>
                  </a:cubicBezTo>
                  <a:lnTo>
                    <a:pt x="188721" y="18722"/>
                  </a:lnTo>
                  <a:cubicBezTo>
                    <a:pt x="195207" y="7159"/>
                    <a:pt x="207430" y="0"/>
                    <a:pt x="220687" y="0"/>
                  </a:cubicBezTo>
                  <a:lnTo>
                    <a:pt x="805653" y="0"/>
                  </a:lnTo>
                  <a:cubicBezTo>
                    <a:pt x="818910" y="0"/>
                    <a:pt x="831134" y="7159"/>
                    <a:pt x="837619" y="18722"/>
                  </a:cubicBezTo>
                  <a:lnTo>
                    <a:pt x="1019818" y="343566"/>
                  </a:lnTo>
                  <a:cubicBezTo>
                    <a:pt x="1026340" y="355195"/>
                    <a:pt x="1026340" y="369380"/>
                    <a:pt x="1019818" y="381009"/>
                  </a:cubicBezTo>
                  <a:close/>
                </a:path>
              </a:pathLst>
            </a:custGeom>
            <a:blipFill>
              <a:blip r:embed="rId16"/>
              <a:stretch>
                <a:fillRect l="-12746" t="0" r="-12746" b="0"/>
              </a:stretch>
            </a:blipFill>
            <a:ln w="209550" cap="rnd">
              <a:solidFill>
                <a:srgbClr val="FFFFFF"/>
              </a:solidFill>
              <a:prstDash val="solid"/>
              <a:round/>
            </a:ln>
          </p:spPr>
        </p:sp>
      </p:grpSp>
      <p:sp>
        <p:nvSpPr>
          <p:cNvPr name="TextBox 35" id="35"/>
          <p:cNvSpPr txBox="true"/>
          <p:nvPr/>
        </p:nvSpPr>
        <p:spPr>
          <a:xfrm rot="0">
            <a:off x="1002643" y="2714627"/>
            <a:ext cx="7778750" cy="2245391"/>
          </a:xfrm>
          <a:prstGeom prst="rect">
            <a:avLst/>
          </a:prstGeom>
        </p:spPr>
        <p:txBody>
          <a:bodyPr anchor="t" rtlCol="false" tIns="0" lIns="0" bIns="0" rIns="0">
            <a:spAutoFit/>
          </a:bodyPr>
          <a:lstStyle/>
          <a:p>
            <a:pPr algn="ctr">
              <a:lnSpc>
                <a:spcPts val="4401"/>
              </a:lnSpc>
            </a:pPr>
            <a:r>
              <a:rPr lang="en-US" b="true" sz="4401">
                <a:solidFill>
                  <a:srgbClr val="23403D"/>
                </a:solidFill>
                <a:latin typeface="TT Norms Bold"/>
                <a:ea typeface="TT Norms Bold"/>
                <a:cs typeface="TT Norms Bold"/>
                <a:sym typeface="TT Norms Bold"/>
              </a:rPr>
              <a:t>PREDICTING RESUME AND JOB SUCCESS: </a:t>
            </a:r>
          </a:p>
          <a:p>
            <a:pPr algn="ctr">
              <a:lnSpc>
                <a:spcPts val="4401"/>
              </a:lnSpc>
            </a:pPr>
            <a:r>
              <a:rPr lang="en-US" b="true" sz="4401">
                <a:solidFill>
                  <a:srgbClr val="23403D"/>
                </a:solidFill>
                <a:latin typeface="TT Norms Bold"/>
                <a:ea typeface="TT Norms Bold"/>
                <a:cs typeface="TT Norms Bold"/>
                <a:sym typeface="TT Norms Bold"/>
              </a:rPr>
              <a:t>A MULTIPLE AND LOGISTIC REGRESSION ANALYSIS</a:t>
            </a:r>
          </a:p>
        </p:txBody>
      </p:sp>
      <p:sp>
        <p:nvSpPr>
          <p:cNvPr name="TextBox 36" id="36"/>
          <p:cNvSpPr txBox="true"/>
          <p:nvPr/>
        </p:nvSpPr>
        <p:spPr>
          <a:xfrm rot="0">
            <a:off x="1174750" y="7509328"/>
            <a:ext cx="4904101" cy="2174874"/>
          </a:xfrm>
          <a:prstGeom prst="rect">
            <a:avLst/>
          </a:prstGeom>
        </p:spPr>
        <p:txBody>
          <a:bodyPr anchor="t" rtlCol="false" tIns="0" lIns="0" bIns="0" rIns="0">
            <a:spAutoFit/>
          </a:bodyPr>
          <a:lstStyle/>
          <a:p>
            <a:pPr algn="l">
              <a:lnSpc>
                <a:spcPts val="3500"/>
              </a:lnSpc>
            </a:pPr>
            <a:r>
              <a:rPr lang="en-US" sz="2500" b="true">
                <a:solidFill>
                  <a:srgbClr val="23403D"/>
                </a:solidFill>
                <a:latin typeface="TT Norms Bold"/>
                <a:ea typeface="TT Norms Bold"/>
                <a:cs typeface="TT Norms Bold"/>
                <a:sym typeface="TT Norms Bold"/>
              </a:rPr>
              <a:t>Presenters: </a:t>
            </a:r>
          </a:p>
          <a:p>
            <a:pPr algn="l" marL="539754" indent="-269877" lvl="1">
              <a:lnSpc>
                <a:spcPts val="3500"/>
              </a:lnSpc>
              <a:buFont typeface="Arial"/>
              <a:buChar char="•"/>
            </a:pPr>
            <a:r>
              <a:rPr lang="en-US" b="true" sz="2500">
                <a:solidFill>
                  <a:srgbClr val="23403D"/>
                </a:solidFill>
                <a:latin typeface="TT Norms Bold"/>
                <a:ea typeface="TT Norms Bold"/>
                <a:cs typeface="TT Norms Bold"/>
                <a:sym typeface="TT Norms Bold"/>
              </a:rPr>
              <a:t>Parth Bhagwat</a:t>
            </a:r>
          </a:p>
          <a:p>
            <a:pPr algn="l" marL="539754" indent="-269877" lvl="1">
              <a:lnSpc>
                <a:spcPts val="3500"/>
              </a:lnSpc>
              <a:buFont typeface="Arial"/>
              <a:buChar char="•"/>
            </a:pPr>
            <a:r>
              <a:rPr lang="en-US" b="true" sz="2500">
                <a:solidFill>
                  <a:srgbClr val="23403D"/>
                </a:solidFill>
                <a:latin typeface="TT Norms Bold"/>
                <a:ea typeface="TT Norms Bold"/>
                <a:cs typeface="TT Norms Bold"/>
                <a:sym typeface="TT Norms Bold"/>
              </a:rPr>
              <a:t>Muhammad Sualeh Alam</a:t>
            </a:r>
          </a:p>
          <a:p>
            <a:pPr algn="l" marL="539754" indent="-269877" lvl="1">
              <a:lnSpc>
                <a:spcPts val="3500"/>
              </a:lnSpc>
              <a:buFont typeface="Arial"/>
              <a:buChar char="•"/>
            </a:pPr>
            <a:r>
              <a:rPr lang="en-US" b="true" sz="2500">
                <a:solidFill>
                  <a:srgbClr val="23403D"/>
                </a:solidFill>
                <a:latin typeface="TT Norms Bold"/>
                <a:ea typeface="TT Norms Bold"/>
                <a:cs typeface="TT Norms Bold"/>
                <a:sym typeface="TT Norms Bold"/>
              </a:rPr>
              <a:t>Ashish Ashish</a:t>
            </a:r>
          </a:p>
          <a:p>
            <a:pPr algn="l" marL="539754" indent="-269877" lvl="1">
              <a:lnSpc>
                <a:spcPts val="3500"/>
              </a:lnSpc>
              <a:buFont typeface="Arial"/>
              <a:buChar char="•"/>
            </a:pPr>
            <a:r>
              <a:rPr lang="en-US" b="true" sz="2500">
                <a:solidFill>
                  <a:srgbClr val="23403D"/>
                </a:solidFill>
                <a:latin typeface="TT Norms Bold"/>
                <a:ea typeface="TT Norms Bold"/>
                <a:cs typeface="TT Norms Bold"/>
                <a:sym typeface="TT Norms Bold"/>
              </a:rPr>
              <a:t>Sophia Tejeda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graphicFrame>
        <p:nvGraphicFramePr>
          <p:cNvPr name="Table 3" id="3"/>
          <p:cNvGraphicFramePr>
            <a:graphicFrameLocks noGrp="true"/>
          </p:cNvGraphicFramePr>
          <p:nvPr/>
        </p:nvGraphicFramePr>
        <p:xfrm>
          <a:off x="1714298" y="2892854"/>
          <a:ext cx="6775339" cy="4981799"/>
        </p:xfrm>
        <a:graphic>
          <a:graphicData uri="http://schemas.openxmlformats.org/drawingml/2006/table">
            <a:tbl>
              <a:tblPr/>
              <a:tblGrid>
                <a:gridCol w="2258446"/>
                <a:gridCol w="2258446"/>
                <a:gridCol w="2258446"/>
              </a:tblGrid>
              <a:tr h="1681146">
                <a:tc>
                  <a:txBody>
                    <a:bodyPr anchor="t" rtlCol="false"/>
                    <a:lstStyle/>
                    <a:p>
                      <a:pPr algn="ctr">
                        <a:lnSpc>
                          <a:spcPts val="2800"/>
                        </a:lnSpc>
                        <a:defRPr/>
                      </a:pPr>
                      <a:r>
                        <a:rPr lang="en-US" b="true" sz="2000">
                          <a:solidFill>
                            <a:srgbClr val="000000"/>
                          </a:solidFill>
                          <a:latin typeface="TT Norms Bold"/>
                          <a:ea typeface="TT Norms Bold"/>
                          <a:cs typeface="TT Norms Bold"/>
                          <a:sym typeface="TT Norms Bold"/>
                        </a:rPr>
                        <a:t>Confusion</a:t>
                      </a:r>
                      <a:endParaRPr lang="en-US" sz="1100"/>
                    </a:p>
                    <a:p>
                      <a:pPr algn="ctr">
                        <a:lnSpc>
                          <a:spcPts val="2800"/>
                        </a:lnSpc>
                      </a:pPr>
                      <a:r>
                        <a:rPr lang="en-US" b="true" sz="2000">
                          <a:solidFill>
                            <a:srgbClr val="000000"/>
                          </a:solidFill>
                          <a:latin typeface="TT Norms Bold"/>
                          <a:ea typeface="TT Norms Bold"/>
                          <a:cs typeface="TT Norms Bold"/>
                          <a:sym typeface="TT Norms Bold"/>
                        </a:rPr>
                        <a:t>Matrix</a:t>
                      </a:r>
                    </a:p>
                  </a:txBody>
                  <a:tcPr marL="0" marR="0" marT="0" marB="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endParaRPr lang="en-US" sz="1100"/>
                    </a:p>
                    <a:p>
                      <a:pPr algn="ctr">
                        <a:lnSpc>
                          <a:spcPts val="2800"/>
                        </a:lnSpc>
                      </a:pPr>
                      <a:r>
                        <a:rPr lang="en-US" b="true" sz="2000">
                          <a:solidFill>
                            <a:srgbClr val="000000"/>
                          </a:solidFill>
                          <a:latin typeface="TT Norms Bold"/>
                          <a:ea typeface="TT Norms Bold"/>
                          <a:cs typeface="TT Norms Bold"/>
                          <a:sym typeface="TT Norms Bold"/>
                        </a:rPr>
                        <a:t>  Predicted: 0</a:t>
                      </a:r>
                    </a:p>
                    <a:p>
                      <a:pPr algn="ctr">
                        <a:lnSpc>
                          <a:spcPts val="2800"/>
                        </a:lnSpc>
                      </a:pPr>
                      <a:r>
                        <a:rPr lang="en-US" b="true" sz="2000">
                          <a:solidFill>
                            <a:srgbClr val="000000"/>
                          </a:solidFill>
                          <a:latin typeface="TT Norms Bold"/>
                          <a:ea typeface="TT Norms Bold"/>
                          <a:cs typeface="TT Norms Bold"/>
                          <a:sym typeface="TT Norms Bold"/>
                        </a:rPr>
                        <a:t>  </a:t>
                      </a:r>
                    </a:p>
                  </a:txBody>
                  <a:tcPr marL="0" marR="0" marT="0" marB="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endParaRPr lang="en-US" sz="1100"/>
                    </a:p>
                    <a:p>
                      <a:pPr algn="ctr">
                        <a:lnSpc>
                          <a:spcPts val="2800"/>
                        </a:lnSpc>
                      </a:pPr>
                      <a:r>
                        <a:rPr lang="en-US" b="true" sz="2000">
                          <a:solidFill>
                            <a:srgbClr val="000000"/>
                          </a:solidFill>
                          <a:latin typeface="TT Norms Bold"/>
                          <a:ea typeface="TT Norms Bold"/>
                          <a:cs typeface="TT Norms Bold"/>
                          <a:sym typeface="TT Norms Bold"/>
                        </a:rPr>
                        <a:t> Predicted: 1</a:t>
                      </a:r>
                    </a:p>
                    <a:p>
                      <a:pPr algn="ctr">
                        <a:lnSpc>
                          <a:spcPts val="2800"/>
                        </a:lnSpc>
                      </a:pPr>
                      <a:r>
                        <a:rPr lang="en-US" b="true" sz="2000">
                          <a:solidFill>
                            <a:srgbClr val="000000"/>
                          </a:solidFill>
                          <a:latin typeface="TT Norms Bold"/>
                          <a:ea typeface="TT Norms Bold"/>
                          <a:cs typeface="TT Norms Bold"/>
                          <a:sym typeface="TT Norms Bold"/>
                        </a:rPr>
                        <a:t> </a:t>
                      </a:r>
                    </a:p>
                    <a:p>
                      <a:pPr algn="ctr">
                        <a:lnSpc>
                          <a:spcPts val="2800"/>
                        </a:lnSpc>
                      </a:pPr>
                    </a:p>
                  </a:txBody>
                  <a:tcPr marL="0" marR="0" marT="0" marB="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r h="1619506">
                <a:tc>
                  <a:txBody>
                    <a:bodyPr anchor="t" rtlCol="false"/>
                    <a:lstStyle/>
                    <a:p>
                      <a:pPr algn="ctr">
                        <a:lnSpc>
                          <a:spcPts val="2800"/>
                        </a:lnSpc>
                        <a:defRPr/>
                      </a:pPr>
                      <a:endParaRPr lang="en-US" sz="1100"/>
                    </a:p>
                    <a:p>
                      <a:pPr algn="ctr">
                        <a:lnSpc>
                          <a:spcPts val="2800"/>
                        </a:lnSpc>
                      </a:pPr>
                      <a:r>
                        <a:rPr lang="en-US" b="true" sz="2000">
                          <a:solidFill>
                            <a:srgbClr val="000000"/>
                          </a:solidFill>
                          <a:latin typeface="TT Norms Bold"/>
                          <a:ea typeface="TT Norms Bold"/>
                          <a:cs typeface="TT Norms Bold"/>
                          <a:sym typeface="TT Norms Bold"/>
                        </a:rPr>
                        <a:t>  Actual: 0</a:t>
                      </a:r>
                    </a:p>
                    <a:p>
                      <a:pPr algn="ctr">
                        <a:lnSpc>
                          <a:spcPts val="2800"/>
                        </a:lnSpc>
                      </a:pPr>
                      <a:r>
                        <a:rPr lang="en-US" b="true" sz="2000">
                          <a:solidFill>
                            <a:srgbClr val="000000"/>
                          </a:solidFill>
                          <a:latin typeface="TT Norms Bold"/>
                          <a:ea typeface="TT Norms Bold"/>
                          <a:cs typeface="TT Norms Bold"/>
                          <a:sym typeface="TT Norms Bold"/>
                        </a:rPr>
                        <a:t>  </a:t>
                      </a:r>
                    </a:p>
                  </a:txBody>
                  <a:tcPr marL="0" marR="0" marT="0" marB="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endParaRPr lang="en-US" sz="1100"/>
                    </a:p>
                    <a:p>
                      <a:pPr algn="ctr">
                        <a:lnSpc>
                          <a:spcPts val="2800"/>
                        </a:lnSpc>
                      </a:pPr>
                      <a:r>
                        <a:rPr lang="en-US" b="true" sz="2000">
                          <a:solidFill>
                            <a:srgbClr val="000000"/>
                          </a:solidFill>
                          <a:latin typeface="TT Norms Bold"/>
                          <a:ea typeface="TT Norms Bold"/>
                          <a:cs typeface="TT Norms Bold"/>
                          <a:sym typeface="TT Norms Bold"/>
                        </a:rPr>
                        <a:t>  60</a:t>
                      </a:r>
                    </a:p>
                    <a:p>
                      <a:pPr algn="ctr">
                        <a:lnSpc>
                          <a:spcPts val="2800"/>
                        </a:lnSpc>
                      </a:pPr>
                      <a:r>
                        <a:rPr lang="en-US" b="true" sz="2000">
                          <a:solidFill>
                            <a:srgbClr val="000000"/>
                          </a:solidFill>
                          <a:latin typeface="TT Norms Bold"/>
                          <a:ea typeface="TT Norms Bold"/>
                          <a:cs typeface="TT Norms Bold"/>
                          <a:sym typeface="TT Norms Bold"/>
                        </a:rPr>
                        <a:t>  </a:t>
                      </a:r>
                    </a:p>
                  </a:txBody>
                  <a:tcPr marL="0" marR="0" marT="0" marB="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b="true" sz="2000">
                          <a:solidFill>
                            <a:srgbClr val="000000"/>
                          </a:solidFill>
                          <a:latin typeface="TT Norms Bold"/>
                          <a:ea typeface="TT Norms Bold"/>
                          <a:cs typeface="TT Norms Bold"/>
                          <a:sym typeface="TT Norms Bold"/>
                        </a:rPr>
                        <a:t>24</a:t>
                      </a:r>
                      <a:endParaRPr lang="en-US" sz="1100"/>
                    </a:p>
                  </a:txBody>
                  <a:tcPr marL="0" marR="0" marT="0" marB="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r h="1681146">
                <a:tc>
                  <a:txBody>
                    <a:bodyPr anchor="t" rtlCol="false"/>
                    <a:lstStyle/>
                    <a:p>
                      <a:pPr algn="ctr">
                        <a:lnSpc>
                          <a:spcPts val="2800"/>
                        </a:lnSpc>
                        <a:defRPr/>
                      </a:pPr>
                      <a:endParaRPr lang="en-US" sz="1100"/>
                    </a:p>
                    <a:p>
                      <a:pPr algn="ctr">
                        <a:lnSpc>
                          <a:spcPts val="2800"/>
                        </a:lnSpc>
                      </a:pPr>
                      <a:r>
                        <a:rPr lang="en-US" b="true" sz="2000">
                          <a:solidFill>
                            <a:srgbClr val="000000"/>
                          </a:solidFill>
                          <a:latin typeface="TT Norms Bold"/>
                          <a:ea typeface="TT Norms Bold"/>
                          <a:cs typeface="TT Norms Bold"/>
                          <a:sym typeface="TT Norms Bold"/>
                        </a:rPr>
                        <a:t> Actual: 1</a:t>
                      </a:r>
                    </a:p>
                    <a:p>
                      <a:pPr algn="ctr">
                        <a:lnSpc>
                          <a:spcPts val="2800"/>
                        </a:lnSpc>
                      </a:pPr>
                      <a:r>
                        <a:rPr lang="en-US" b="true" sz="2000">
                          <a:solidFill>
                            <a:srgbClr val="000000"/>
                          </a:solidFill>
                          <a:latin typeface="TT Norms Bold"/>
                          <a:ea typeface="TT Norms Bold"/>
                          <a:cs typeface="TT Norms Bold"/>
                          <a:sym typeface="TT Norms Bold"/>
                        </a:rPr>
                        <a:t> </a:t>
                      </a:r>
                    </a:p>
                    <a:p>
                      <a:pPr algn="ctr">
                        <a:lnSpc>
                          <a:spcPts val="2800"/>
                        </a:lnSpc>
                      </a:pPr>
                    </a:p>
                  </a:txBody>
                  <a:tcPr marL="0" marR="0" marT="0" marB="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b="true" sz="2000">
                          <a:solidFill>
                            <a:srgbClr val="000000"/>
                          </a:solidFill>
                          <a:latin typeface="TT Norms Bold"/>
                          <a:ea typeface="TT Norms Bold"/>
                          <a:cs typeface="TT Norms Bold"/>
                          <a:sym typeface="TT Norms Bold"/>
                        </a:rPr>
                        <a:t>10</a:t>
                      </a:r>
                      <a:endParaRPr lang="en-US" sz="1100"/>
                    </a:p>
                  </a:txBody>
                  <a:tcPr marL="0" marR="0" marT="0" marB="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b="true" sz="2000">
                          <a:solidFill>
                            <a:srgbClr val="000000"/>
                          </a:solidFill>
                          <a:latin typeface="TT Norms Bold"/>
                          <a:ea typeface="TT Norms Bold"/>
                          <a:cs typeface="TT Norms Bold"/>
                          <a:sym typeface="TT Norms Bold"/>
                        </a:rPr>
                        <a:t>20</a:t>
                      </a:r>
                      <a:endParaRPr lang="en-US" sz="1100"/>
                    </a:p>
                  </a:txBody>
                  <a:tcPr marL="0" marR="0" marT="0" marB="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bl>
          </a:graphicData>
        </a:graphic>
      </p:graphicFrame>
      <p:sp>
        <p:nvSpPr>
          <p:cNvPr name="TextBox 4" id="4"/>
          <p:cNvSpPr txBox="true"/>
          <p:nvPr/>
        </p:nvSpPr>
        <p:spPr>
          <a:xfrm rot="0">
            <a:off x="9144000" y="2739504"/>
            <a:ext cx="8115300" cy="4803012"/>
          </a:xfrm>
          <a:prstGeom prst="rect">
            <a:avLst/>
          </a:prstGeom>
        </p:spPr>
        <p:txBody>
          <a:bodyPr anchor="t" rtlCol="false" tIns="0" lIns="0" bIns="0" rIns="0">
            <a:spAutoFit/>
          </a:bodyPr>
          <a:lstStyle/>
          <a:p>
            <a:pPr algn="ctr" marL="604523" indent="-302261" lvl="1">
              <a:lnSpc>
                <a:spcPts val="5516"/>
              </a:lnSpc>
              <a:buFont typeface="Arial"/>
              <a:buChar char="•"/>
            </a:pPr>
            <a:r>
              <a:rPr lang="en-US" b="true" sz="2800">
                <a:solidFill>
                  <a:srgbClr val="000000"/>
                </a:solidFill>
                <a:latin typeface="TT Norms Bold"/>
                <a:ea typeface="TT Norms Bold"/>
                <a:cs typeface="TT Norms Bold"/>
                <a:sym typeface="TT Norms Bold"/>
              </a:rPr>
              <a:t>Overall Accuracy (70.2%): Decent — the model is correct ~70% of the time.</a:t>
            </a:r>
          </a:p>
          <a:p>
            <a:pPr algn="ctr" marL="604523" indent="-302261" lvl="1">
              <a:lnSpc>
                <a:spcPts val="5516"/>
              </a:lnSpc>
              <a:buFont typeface="Arial"/>
              <a:buChar char="•"/>
            </a:pPr>
            <a:r>
              <a:rPr lang="en-US" b="true" sz="2800">
                <a:solidFill>
                  <a:srgbClr val="000000"/>
                </a:solidFill>
                <a:latin typeface="TT Norms Bold"/>
                <a:ea typeface="TT Norms Bold"/>
                <a:cs typeface="TT Norms Bold"/>
                <a:sym typeface="TT Norms Bold"/>
              </a:rPr>
              <a:t>Sensitivity (45.5%): This is low — it’s only correctly identifying 45.5% of the actual 1s (positives).</a:t>
            </a:r>
          </a:p>
          <a:p>
            <a:pPr algn="ctr" marL="604523" indent="-302261" lvl="1">
              <a:lnSpc>
                <a:spcPts val="5516"/>
              </a:lnSpc>
              <a:buFont typeface="Arial"/>
              <a:buChar char="•"/>
            </a:pPr>
            <a:r>
              <a:rPr lang="en-US" b="true" sz="2800">
                <a:solidFill>
                  <a:srgbClr val="000000"/>
                </a:solidFill>
                <a:latin typeface="TT Norms Bold"/>
                <a:ea typeface="TT Norms Bold"/>
                <a:cs typeface="TT Norms Bold"/>
                <a:sym typeface="TT Norms Bold"/>
              </a:rPr>
              <a:t>Specificity (85.7%): Pretty good — it's doing well at predicting 0s.</a:t>
            </a:r>
          </a:p>
        </p:txBody>
      </p:sp>
      <p:sp>
        <p:nvSpPr>
          <p:cNvPr name="Freeform 5" id="5"/>
          <p:cNvSpPr/>
          <p:nvPr/>
        </p:nvSpPr>
        <p:spPr>
          <a:xfrm flipH="false" flipV="false" rot="0">
            <a:off x="475504" y="9809970"/>
            <a:ext cx="17646676" cy="1656163"/>
          </a:xfrm>
          <a:custGeom>
            <a:avLst/>
            <a:gdLst/>
            <a:ahLst/>
            <a:cxnLst/>
            <a:rect r="r" b="b" t="t" l="l"/>
            <a:pathLst>
              <a:path h="1656163" w="17646676">
                <a:moveTo>
                  <a:pt x="0" y="0"/>
                </a:moveTo>
                <a:lnTo>
                  <a:pt x="17646676" y="0"/>
                </a:lnTo>
                <a:lnTo>
                  <a:pt x="17646676" y="1656164"/>
                </a:lnTo>
                <a:lnTo>
                  <a:pt x="0" y="1656164"/>
                </a:lnTo>
                <a:lnTo>
                  <a:pt x="0" y="0"/>
                </a:lnTo>
                <a:close/>
              </a:path>
            </a:pathLst>
          </a:custGeom>
          <a:blipFill>
            <a:blip r:embed="rId4">
              <a:extLst>
                <a:ext uri="{96DAC541-7B7A-43D3-8B79-37D633B846F1}">
                  <asvg:svgBlip xmlns:asvg="http://schemas.microsoft.com/office/drawing/2016/SVG/main" r:embed="rId5"/>
                </a:ext>
              </a:extLst>
            </a:blip>
            <a:stretch>
              <a:fillRect l="0" t="-290245" r="0" b="0"/>
            </a:stretch>
          </a:blipFill>
        </p:spPr>
      </p:sp>
      <p:sp>
        <p:nvSpPr>
          <p:cNvPr name="Freeform 6" id="6"/>
          <p:cNvSpPr/>
          <p:nvPr/>
        </p:nvSpPr>
        <p:spPr>
          <a:xfrm flipH="false" flipV="false" rot="0">
            <a:off x="320662" y="0"/>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4">
              <a:extLst>
                <a:ext uri="{96DAC541-7B7A-43D3-8B79-37D633B846F1}">
                  <asvg:svgBlip xmlns:asvg="http://schemas.microsoft.com/office/drawing/2016/SVG/main" r:embed="rId5"/>
                </a:ext>
              </a:extLst>
            </a:blip>
            <a:stretch>
              <a:fillRect l="0" t="-290245" r="0" b="0"/>
            </a:stretch>
          </a:blipFill>
        </p:spPr>
      </p:sp>
      <p:sp>
        <p:nvSpPr>
          <p:cNvPr name="TextBox 7" id="7"/>
          <p:cNvSpPr txBox="true"/>
          <p:nvPr/>
        </p:nvSpPr>
        <p:spPr>
          <a:xfrm rot="0">
            <a:off x="3862452" y="8316022"/>
            <a:ext cx="3371552" cy="447674"/>
          </a:xfrm>
          <a:prstGeom prst="rect">
            <a:avLst/>
          </a:prstGeom>
        </p:spPr>
        <p:txBody>
          <a:bodyPr anchor="t" rtlCol="false" tIns="0" lIns="0" bIns="0" rIns="0">
            <a:spAutoFit/>
          </a:bodyPr>
          <a:lstStyle/>
          <a:p>
            <a:pPr algn="ctr">
              <a:lnSpc>
                <a:spcPts val="3750"/>
              </a:lnSpc>
              <a:spcBef>
                <a:spcPct val="0"/>
              </a:spcBef>
            </a:pPr>
            <a:r>
              <a:rPr lang="en-US" b="true" sz="2500">
                <a:solidFill>
                  <a:srgbClr val="000000"/>
                </a:solidFill>
                <a:latin typeface="TT Norms Bold"/>
                <a:ea typeface="TT Norms Bold"/>
                <a:cs typeface="TT Norms Bold"/>
                <a:sym typeface="TT Norms Bold"/>
              </a:rPr>
              <a:t>(hired = 1, rejected = 0) </a:t>
            </a:r>
          </a:p>
        </p:txBody>
      </p:sp>
      <p:sp>
        <p:nvSpPr>
          <p:cNvPr name="TextBox 8" id="8"/>
          <p:cNvSpPr txBox="true"/>
          <p:nvPr/>
        </p:nvSpPr>
        <p:spPr>
          <a:xfrm rot="0">
            <a:off x="5101968" y="418824"/>
            <a:ext cx="12776654" cy="856615"/>
          </a:xfrm>
          <a:prstGeom prst="rect">
            <a:avLst/>
          </a:prstGeom>
        </p:spPr>
        <p:txBody>
          <a:bodyPr anchor="t" rtlCol="false" tIns="0" lIns="0" bIns="0" rIns="0">
            <a:spAutoFit/>
          </a:bodyPr>
          <a:lstStyle/>
          <a:p>
            <a:pPr algn="l">
              <a:lnSpc>
                <a:spcPts val="6785"/>
              </a:lnSpc>
            </a:pPr>
            <a:r>
              <a:rPr lang="en-US" sz="5900" b="true">
                <a:solidFill>
                  <a:srgbClr val="FFFFFF"/>
                </a:solidFill>
                <a:latin typeface="TT Norms Bold"/>
                <a:ea typeface="TT Norms Bold"/>
                <a:cs typeface="TT Norms Bold"/>
                <a:sym typeface="TT Norms Bold"/>
              </a:rPr>
              <a:t>CONFUSION MATRIX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grpSp>
        <p:nvGrpSpPr>
          <p:cNvPr name="Group 3" id="3"/>
          <p:cNvGrpSpPr/>
          <p:nvPr/>
        </p:nvGrpSpPr>
        <p:grpSpPr>
          <a:xfrm rot="-10800000">
            <a:off x="-2620255" y="-103685"/>
            <a:ext cx="10440319" cy="10281761"/>
            <a:chOff x="0" y="0"/>
            <a:chExt cx="408015" cy="401818"/>
          </a:xfrm>
        </p:grpSpPr>
        <p:sp>
          <p:nvSpPr>
            <p:cNvPr name="Freeform 4" id="4"/>
            <p:cNvSpPr/>
            <p:nvPr/>
          </p:nvSpPr>
          <p:spPr>
            <a:xfrm flipH="false" flipV="false" rot="0">
              <a:off x="0" y="0"/>
              <a:ext cx="408015" cy="401818"/>
            </a:xfrm>
            <a:custGeom>
              <a:avLst/>
              <a:gdLst/>
              <a:ahLst/>
              <a:cxnLst/>
              <a:rect r="r" b="b" t="t" l="l"/>
              <a:pathLst>
                <a:path h="401818" w="408015">
                  <a:moveTo>
                    <a:pt x="203200" y="0"/>
                  </a:moveTo>
                  <a:lnTo>
                    <a:pt x="408015" y="0"/>
                  </a:lnTo>
                  <a:lnTo>
                    <a:pt x="204815" y="401818"/>
                  </a:lnTo>
                  <a:lnTo>
                    <a:pt x="0" y="401818"/>
                  </a:lnTo>
                  <a:lnTo>
                    <a:pt x="203200" y="0"/>
                  </a:lnTo>
                  <a:close/>
                </a:path>
              </a:pathLst>
            </a:custGeom>
            <a:solidFill>
              <a:srgbClr val="BC86A8"/>
            </a:solidFill>
          </p:spPr>
        </p:sp>
        <p:sp>
          <p:nvSpPr>
            <p:cNvPr name="TextBox 5" id="5"/>
            <p:cNvSpPr txBox="true"/>
            <p:nvPr/>
          </p:nvSpPr>
          <p:spPr>
            <a:xfrm>
              <a:off x="101600" y="-66675"/>
              <a:ext cx="204815" cy="468493"/>
            </a:xfrm>
            <a:prstGeom prst="rect">
              <a:avLst/>
            </a:prstGeom>
          </p:spPr>
          <p:txBody>
            <a:bodyPr anchor="ctr" rtlCol="false" tIns="50800" lIns="50800" bIns="50800" rIns="50800"/>
            <a:lstStyle/>
            <a:p>
              <a:pPr algn="ctr">
                <a:lnSpc>
                  <a:spcPts val="3750"/>
                </a:lnSpc>
              </a:pPr>
            </a:p>
          </p:txBody>
        </p:sp>
      </p:grpSp>
      <p:grpSp>
        <p:nvGrpSpPr>
          <p:cNvPr name="Group 6" id="6"/>
          <p:cNvGrpSpPr/>
          <p:nvPr/>
        </p:nvGrpSpPr>
        <p:grpSpPr>
          <a:xfrm rot="-10800000">
            <a:off x="-10492175" y="6448902"/>
            <a:ext cx="15839091" cy="8353315"/>
            <a:chOff x="0" y="0"/>
            <a:chExt cx="1324457" cy="698500"/>
          </a:xfrm>
        </p:grpSpPr>
        <p:sp>
          <p:nvSpPr>
            <p:cNvPr name="Freeform 7" id="7"/>
            <p:cNvSpPr/>
            <p:nvPr/>
          </p:nvSpPr>
          <p:spPr>
            <a:xfrm flipH="false" flipV="false" rot="0">
              <a:off x="1408" y="0"/>
              <a:ext cx="1321641" cy="698500"/>
            </a:xfrm>
            <a:custGeom>
              <a:avLst/>
              <a:gdLst/>
              <a:ahLst/>
              <a:cxnLst/>
              <a:rect r="r" b="b" t="t" l="l"/>
              <a:pathLst>
                <a:path h="698500" w="1321641">
                  <a:moveTo>
                    <a:pt x="1319362" y="355587"/>
                  </a:moveTo>
                  <a:lnTo>
                    <a:pt x="1123536" y="692163"/>
                  </a:lnTo>
                  <a:cubicBezTo>
                    <a:pt x="1121253" y="696086"/>
                    <a:pt x="1117056" y="698500"/>
                    <a:pt x="1112517" y="698500"/>
                  </a:cubicBezTo>
                  <a:lnTo>
                    <a:pt x="209124" y="698500"/>
                  </a:lnTo>
                  <a:cubicBezTo>
                    <a:pt x="204585" y="698500"/>
                    <a:pt x="200388" y="696086"/>
                    <a:pt x="198105" y="692163"/>
                  </a:cubicBezTo>
                  <a:lnTo>
                    <a:pt x="2279" y="355587"/>
                  </a:lnTo>
                  <a:cubicBezTo>
                    <a:pt x="0" y="351670"/>
                    <a:pt x="0" y="346830"/>
                    <a:pt x="2279" y="342913"/>
                  </a:cubicBezTo>
                  <a:lnTo>
                    <a:pt x="198105" y="6337"/>
                  </a:lnTo>
                  <a:cubicBezTo>
                    <a:pt x="200388" y="2414"/>
                    <a:pt x="204585" y="0"/>
                    <a:pt x="209124" y="0"/>
                  </a:cubicBezTo>
                  <a:lnTo>
                    <a:pt x="1112517" y="0"/>
                  </a:lnTo>
                  <a:cubicBezTo>
                    <a:pt x="1117056" y="0"/>
                    <a:pt x="1121253" y="2414"/>
                    <a:pt x="1123536" y="6337"/>
                  </a:cubicBezTo>
                  <a:lnTo>
                    <a:pt x="1319362" y="342913"/>
                  </a:lnTo>
                  <a:cubicBezTo>
                    <a:pt x="1321641" y="346830"/>
                    <a:pt x="1321641" y="351670"/>
                    <a:pt x="1319362" y="355587"/>
                  </a:cubicBezTo>
                  <a:close/>
                </a:path>
              </a:pathLst>
            </a:custGeom>
            <a:solidFill>
              <a:srgbClr val="7C4D79"/>
            </a:solidFill>
          </p:spPr>
        </p:sp>
        <p:sp>
          <p:nvSpPr>
            <p:cNvPr name="TextBox 8" id="8"/>
            <p:cNvSpPr txBox="true"/>
            <p:nvPr/>
          </p:nvSpPr>
          <p:spPr>
            <a:xfrm>
              <a:off x="114300" y="-66675"/>
              <a:ext cx="1095857" cy="765175"/>
            </a:xfrm>
            <a:prstGeom prst="rect">
              <a:avLst/>
            </a:prstGeom>
          </p:spPr>
          <p:txBody>
            <a:bodyPr anchor="ctr" rtlCol="false" tIns="50800" lIns="50800" bIns="50800" rIns="50800"/>
            <a:lstStyle/>
            <a:p>
              <a:pPr algn="ctr">
                <a:lnSpc>
                  <a:spcPts val="3750"/>
                </a:lnSpc>
              </a:pPr>
            </a:p>
          </p:txBody>
        </p:sp>
      </p:grpSp>
      <p:grpSp>
        <p:nvGrpSpPr>
          <p:cNvPr name="Group 9" id="9"/>
          <p:cNvGrpSpPr/>
          <p:nvPr/>
        </p:nvGrpSpPr>
        <p:grpSpPr>
          <a:xfrm rot="-10800000">
            <a:off x="-4456247" y="-589423"/>
            <a:ext cx="11838246" cy="9805715"/>
            <a:chOff x="0" y="0"/>
            <a:chExt cx="485107" cy="401818"/>
          </a:xfrm>
        </p:grpSpPr>
        <p:sp>
          <p:nvSpPr>
            <p:cNvPr name="Freeform 10" id="10"/>
            <p:cNvSpPr/>
            <p:nvPr/>
          </p:nvSpPr>
          <p:spPr>
            <a:xfrm flipH="false" flipV="false" rot="0">
              <a:off x="11604" y="0"/>
              <a:ext cx="461898" cy="401818"/>
            </a:xfrm>
            <a:custGeom>
              <a:avLst/>
              <a:gdLst/>
              <a:ahLst/>
              <a:cxnLst/>
              <a:rect r="r" b="b" t="t" l="l"/>
              <a:pathLst>
                <a:path h="401818" w="461898">
                  <a:moveTo>
                    <a:pt x="224295" y="0"/>
                  </a:moveTo>
                  <a:lnTo>
                    <a:pt x="440804" y="0"/>
                  </a:lnTo>
                  <a:cubicBezTo>
                    <a:pt x="447789" y="0"/>
                    <a:pt x="454273" y="3625"/>
                    <a:pt x="457932" y="9575"/>
                  </a:cubicBezTo>
                  <a:cubicBezTo>
                    <a:pt x="461590" y="15525"/>
                    <a:pt x="461899" y="22947"/>
                    <a:pt x="458747" y="29180"/>
                  </a:cubicBezTo>
                  <a:lnTo>
                    <a:pt x="285059" y="372638"/>
                  </a:lnTo>
                  <a:cubicBezTo>
                    <a:pt x="276009" y="390535"/>
                    <a:pt x="257659" y="401818"/>
                    <a:pt x="237604" y="401818"/>
                  </a:cubicBezTo>
                  <a:lnTo>
                    <a:pt x="21095" y="401818"/>
                  </a:lnTo>
                  <a:cubicBezTo>
                    <a:pt x="14110" y="401818"/>
                    <a:pt x="7626" y="398193"/>
                    <a:pt x="3967" y="392243"/>
                  </a:cubicBezTo>
                  <a:cubicBezTo>
                    <a:pt x="309" y="386293"/>
                    <a:pt x="0" y="378871"/>
                    <a:pt x="3152" y="372638"/>
                  </a:cubicBezTo>
                  <a:lnTo>
                    <a:pt x="176840" y="29180"/>
                  </a:lnTo>
                  <a:cubicBezTo>
                    <a:pt x="185890" y="11283"/>
                    <a:pt x="204240" y="0"/>
                    <a:pt x="224295" y="0"/>
                  </a:cubicBezTo>
                  <a:close/>
                </a:path>
              </a:pathLst>
            </a:custGeom>
            <a:solidFill>
              <a:srgbClr val="7C4D79"/>
            </a:solidFill>
          </p:spPr>
        </p:sp>
        <p:sp>
          <p:nvSpPr>
            <p:cNvPr name="TextBox 11" id="11"/>
            <p:cNvSpPr txBox="true"/>
            <p:nvPr/>
          </p:nvSpPr>
          <p:spPr>
            <a:xfrm>
              <a:off x="101600" y="-66675"/>
              <a:ext cx="281907" cy="468493"/>
            </a:xfrm>
            <a:prstGeom prst="rect">
              <a:avLst/>
            </a:prstGeom>
          </p:spPr>
          <p:txBody>
            <a:bodyPr anchor="ctr" rtlCol="false" tIns="50800" lIns="50800" bIns="50800" rIns="50800"/>
            <a:lstStyle/>
            <a:p>
              <a:pPr algn="ctr">
                <a:lnSpc>
                  <a:spcPts val="3750"/>
                </a:lnSpc>
              </a:pPr>
            </a:p>
          </p:txBody>
        </p:sp>
      </p:grpSp>
      <p:grpSp>
        <p:nvGrpSpPr>
          <p:cNvPr name="Group 12" id="12"/>
          <p:cNvGrpSpPr/>
          <p:nvPr/>
        </p:nvGrpSpPr>
        <p:grpSpPr>
          <a:xfrm rot="-10800000">
            <a:off x="-1016880" y="9651350"/>
            <a:ext cx="4035505" cy="818745"/>
            <a:chOff x="0" y="0"/>
            <a:chExt cx="5380674" cy="1091660"/>
          </a:xfrm>
        </p:grpSpPr>
        <p:sp>
          <p:nvSpPr>
            <p:cNvPr name="Freeform 13" id="13"/>
            <p:cNvSpPr/>
            <p:nvPr/>
          </p:nvSpPr>
          <p:spPr>
            <a:xfrm flipH="false" flipV="false" rot="0">
              <a:off x="2599374" y="0"/>
              <a:ext cx="2781300" cy="1091660"/>
            </a:xfrm>
            <a:custGeom>
              <a:avLst/>
              <a:gdLst/>
              <a:ahLst/>
              <a:cxnLst/>
              <a:rect r="r" b="b" t="t" l="l"/>
              <a:pathLst>
                <a:path h="1091660" w="2781300">
                  <a:moveTo>
                    <a:pt x="0" y="0"/>
                  </a:moveTo>
                  <a:lnTo>
                    <a:pt x="2781300" y="0"/>
                  </a:lnTo>
                  <a:lnTo>
                    <a:pt x="2781300" y="1091660"/>
                  </a:lnTo>
                  <a:lnTo>
                    <a:pt x="0" y="10916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0" y="0"/>
              <a:ext cx="2487304" cy="1091660"/>
            </a:xfrm>
            <a:custGeom>
              <a:avLst/>
              <a:gdLst/>
              <a:ahLst/>
              <a:cxnLst/>
              <a:rect r="r" b="b" t="t" l="l"/>
              <a:pathLst>
                <a:path h="1091660" w="2487304">
                  <a:moveTo>
                    <a:pt x="0" y="0"/>
                  </a:moveTo>
                  <a:lnTo>
                    <a:pt x="2487304" y="0"/>
                  </a:lnTo>
                  <a:lnTo>
                    <a:pt x="2487304" y="1091660"/>
                  </a:lnTo>
                  <a:lnTo>
                    <a:pt x="0" y="1091660"/>
                  </a:lnTo>
                  <a:lnTo>
                    <a:pt x="0" y="0"/>
                  </a:lnTo>
                  <a:close/>
                </a:path>
              </a:pathLst>
            </a:custGeom>
            <a:blipFill>
              <a:blip r:embed="rId4">
                <a:extLst>
                  <a:ext uri="{96DAC541-7B7A-43D3-8B79-37D633B846F1}">
                    <asvg:svgBlip xmlns:asvg="http://schemas.microsoft.com/office/drawing/2016/SVG/main" r:embed="rId5"/>
                  </a:ext>
                </a:extLst>
              </a:blip>
              <a:stretch>
                <a:fillRect l="0" t="0" r="-11819" b="0"/>
              </a:stretch>
            </a:blipFill>
          </p:spPr>
        </p:sp>
      </p:grpSp>
      <p:grpSp>
        <p:nvGrpSpPr>
          <p:cNvPr name="Group 15" id="15"/>
          <p:cNvGrpSpPr/>
          <p:nvPr/>
        </p:nvGrpSpPr>
        <p:grpSpPr>
          <a:xfrm rot="-10800000">
            <a:off x="-2082884" y="-1416578"/>
            <a:ext cx="4307273" cy="3015761"/>
            <a:chOff x="0" y="0"/>
            <a:chExt cx="505660" cy="354041"/>
          </a:xfrm>
        </p:grpSpPr>
        <p:sp>
          <p:nvSpPr>
            <p:cNvPr name="Freeform 16" id="16"/>
            <p:cNvSpPr/>
            <p:nvPr/>
          </p:nvSpPr>
          <p:spPr>
            <a:xfrm flipH="false" flipV="false" rot="0">
              <a:off x="24845" y="0"/>
              <a:ext cx="455970" cy="354041"/>
            </a:xfrm>
            <a:custGeom>
              <a:avLst/>
              <a:gdLst/>
              <a:ahLst/>
              <a:cxnLst/>
              <a:rect r="r" b="b" t="t" l="l"/>
              <a:pathLst>
                <a:path h="354041" w="455970">
                  <a:moveTo>
                    <a:pt x="241264" y="0"/>
                  </a:moveTo>
                  <a:lnTo>
                    <a:pt x="417906" y="0"/>
                  </a:lnTo>
                  <a:cubicBezTo>
                    <a:pt x="430904" y="0"/>
                    <a:pt x="442917" y="6926"/>
                    <a:pt x="449431" y="18174"/>
                  </a:cubicBezTo>
                  <a:cubicBezTo>
                    <a:pt x="455944" y="29422"/>
                    <a:pt x="455970" y="43288"/>
                    <a:pt x="449500" y="54561"/>
                  </a:cubicBezTo>
                  <a:lnTo>
                    <a:pt x="308931" y="299480"/>
                  </a:lnTo>
                  <a:cubicBezTo>
                    <a:pt x="289560" y="333229"/>
                    <a:pt x="253619" y="354041"/>
                    <a:pt x="214706" y="354041"/>
                  </a:cubicBezTo>
                  <a:lnTo>
                    <a:pt x="38064" y="354041"/>
                  </a:lnTo>
                  <a:cubicBezTo>
                    <a:pt x="25066" y="354041"/>
                    <a:pt x="13053" y="347115"/>
                    <a:pt x="6540" y="335867"/>
                  </a:cubicBezTo>
                  <a:cubicBezTo>
                    <a:pt x="27" y="324619"/>
                    <a:pt x="0" y="310753"/>
                    <a:pt x="6470" y="299480"/>
                  </a:cubicBezTo>
                  <a:lnTo>
                    <a:pt x="147040" y="54561"/>
                  </a:lnTo>
                  <a:cubicBezTo>
                    <a:pt x="166410" y="20812"/>
                    <a:pt x="202351" y="0"/>
                    <a:pt x="241264" y="0"/>
                  </a:cubicBezTo>
                  <a:close/>
                </a:path>
              </a:pathLst>
            </a:custGeom>
            <a:solidFill>
              <a:srgbClr val="7C4D79"/>
            </a:solidFill>
          </p:spPr>
        </p:sp>
        <p:sp>
          <p:nvSpPr>
            <p:cNvPr name="TextBox 17" id="17"/>
            <p:cNvSpPr txBox="true"/>
            <p:nvPr/>
          </p:nvSpPr>
          <p:spPr>
            <a:xfrm>
              <a:off x="101600" y="-66675"/>
              <a:ext cx="302460" cy="420716"/>
            </a:xfrm>
            <a:prstGeom prst="rect">
              <a:avLst/>
            </a:prstGeom>
          </p:spPr>
          <p:txBody>
            <a:bodyPr anchor="ctr" rtlCol="false" tIns="50800" lIns="50800" bIns="50800" rIns="50800"/>
            <a:lstStyle/>
            <a:p>
              <a:pPr algn="ctr">
                <a:lnSpc>
                  <a:spcPts val="3750"/>
                </a:lnSpc>
              </a:pPr>
            </a:p>
          </p:txBody>
        </p:sp>
      </p:grpSp>
      <p:sp>
        <p:nvSpPr>
          <p:cNvPr name="Freeform 18" id="18"/>
          <p:cNvSpPr/>
          <p:nvPr/>
        </p:nvSpPr>
        <p:spPr>
          <a:xfrm flipH="false" flipV="false" rot="-10800000">
            <a:off x="-378756" y="-275047"/>
            <a:ext cx="1118845" cy="911859"/>
          </a:xfrm>
          <a:custGeom>
            <a:avLst/>
            <a:gdLst/>
            <a:ahLst/>
            <a:cxnLst/>
            <a:rect r="r" b="b" t="t" l="l"/>
            <a:pathLst>
              <a:path h="911859" w="1118845">
                <a:moveTo>
                  <a:pt x="0" y="0"/>
                </a:moveTo>
                <a:lnTo>
                  <a:pt x="1118845" y="0"/>
                </a:lnTo>
                <a:lnTo>
                  <a:pt x="1118845" y="911859"/>
                </a:lnTo>
                <a:lnTo>
                  <a:pt x="0" y="9118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4051209" y="10009713"/>
            <a:ext cx="7315200" cy="707451"/>
          </a:xfrm>
          <a:custGeom>
            <a:avLst/>
            <a:gdLst/>
            <a:ahLst/>
            <a:cxnLst/>
            <a:rect r="r" b="b" t="t" l="l"/>
            <a:pathLst>
              <a:path h="707451" w="7315200">
                <a:moveTo>
                  <a:pt x="0" y="0"/>
                </a:moveTo>
                <a:lnTo>
                  <a:pt x="7315200" y="0"/>
                </a:lnTo>
                <a:lnTo>
                  <a:pt x="7315200" y="707451"/>
                </a:lnTo>
                <a:lnTo>
                  <a:pt x="0" y="707451"/>
                </a:lnTo>
                <a:lnTo>
                  <a:pt x="0" y="0"/>
                </a:lnTo>
                <a:close/>
              </a:path>
            </a:pathLst>
          </a:custGeom>
          <a:blipFill>
            <a:blip r:embed="rId8">
              <a:extLst>
                <a:ext uri="{96DAC541-7B7A-43D3-8B79-37D633B846F1}">
                  <asvg:svgBlip xmlns:asvg="http://schemas.microsoft.com/office/drawing/2016/SVG/main" r:embed="rId9"/>
                </a:ext>
              </a:extLst>
            </a:blip>
            <a:stretch>
              <a:fillRect l="0" t="-419596" r="0" b="0"/>
            </a:stretch>
          </a:blipFill>
        </p:spPr>
      </p:sp>
      <p:grpSp>
        <p:nvGrpSpPr>
          <p:cNvPr name="Group 20" id="20"/>
          <p:cNvGrpSpPr/>
          <p:nvPr/>
        </p:nvGrpSpPr>
        <p:grpSpPr>
          <a:xfrm rot="5400000">
            <a:off x="8093300" y="3673743"/>
            <a:ext cx="500647" cy="438066"/>
            <a:chOff x="0" y="0"/>
            <a:chExt cx="812800" cy="711200"/>
          </a:xfrm>
        </p:grpSpPr>
        <p:sp>
          <p:nvSpPr>
            <p:cNvPr name="Freeform 21" id="21"/>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22" id="22"/>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3" id="23"/>
          <p:cNvGrpSpPr/>
          <p:nvPr/>
        </p:nvGrpSpPr>
        <p:grpSpPr>
          <a:xfrm rot="5400000">
            <a:off x="8105959" y="5068486"/>
            <a:ext cx="500647" cy="438066"/>
            <a:chOff x="0" y="0"/>
            <a:chExt cx="812800" cy="711200"/>
          </a:xfrm>
        </p:grpSpPr>
        <p:sp>
          <p:nvSpPr>
            <p:cNvPr name="Freeform 24" id="24"/>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25" id="2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6" id="26"/>
          <p:cNvGrpSpPr/>
          <p:nvPr/>
        </p:nvGrpSpPr>
        <p:grpSpPr>
          <a:xfrm rot="0">
            <a:off x="16436483" y="-2840784"/>
            <a:ext cx="5114374" cy="4395165"/>
            <a:chOff x="0" y="0"/>
            <a:chExt cx="812800" cy="698500"/>
          </a:xfrm>
        </p:grpSpPr>
        <p:sp>
          <p:nvSpPr>
            <p:cNvPr name="Freeform 27" id="27"/>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7C4D79"/>
            </a:solidFill>
          </p:spPr>
        </p:sp>
        <p:sp>
          <p:nvSpPr>
            <p:cNvPr name="TextBox 28" id="28"/>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29" id="29"/>
          <p:cNvSpPr/>
          <p:nvPr/>
        </p:nvSpPr>
        <p:spPr>
          <a:xfrm flipH="false" flipV="false" rot="0">
            <a:off x="16809791" y="385226"/>
            <a:ext cx="899017" cy="732699"/>
          </a:xfrm>
          <a:custGeom>
            <a:avLst/>
            <a:gdLst/>
            <a:ahLst/>
            <a:cxnLst/>
            <a:rect r="r" b="b" t="t" l="l"/>
            <a:pathLst>
              <a:path h="732699" w="899017">
                <a:moveTo>
                  <a:pt x="0" y="0"/>
                </a:moveTo>
                <a:lnTo>
                  <a:pt x="899018" y="0"/>
                </a:lnTo>
                <a:lnTo>
                  <a:pt x="899018" y="732699"/>
                </a:lnTo>
                <a:lnTo>
                  <a:pt x="0" y="73269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5400000">
            <a:off x="17259300" y="7096804"/>
            <a:ext cx="2057400" cy="807530"/>
          </a:xfrm>
          <a:custGeom>
            <a:avLst/>
            <a:gdLst/>
            <a:ahLst/>
            <a:cxnLst/>
            <a:rect r="r" b="b" t="t" l="l"/>
            <a:pathLst>
              <a:path h="807530" w="2057400">
                <a:moveTo>
                  <a:pt x="0" y="0"/>
                </a:moveTo>
                <a:lnTo>
                  <a:pt x="2057400" y="0"/>
                </a:lnTo>
                <a:lnTo>
                  <a:pt x="2057400" y="807530"/>
                </a:lnTo>
                <a:lnTo>
                  <a:pt x="0" y="8075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10193891" y="-3622115"/>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2" id="32"/>
          <p:cNvSpPr/>
          <p:nvPr/>
        </p:nvSpPr>
        <p:spPr>
          <a:xfrm flipH="false" flipV="false" rot="0">
            <a:off x="-2381563" y="3206674"/>
            <a:ext cx="7107908" cy="6530391"/>
          </a:xfrm>
          <a:custGeom>
            <a:avLst/>
            <a:gdLst/>
            <a:ahLst/>
            <a:cxnLst/>
            <a:rect r="r" b="b" t="t" l="l"/>
            <a:pathLst>
              <a:path h="6530391" w="7107908">
                <a:moveTo>
                  <a:pt x="0" y="0"/>
                </a:moveTo>
                <a:lnTo>
                  <a:pt x="7107908" y="0"/>
                </a:lnTo>
                <a:lnTo>
                  <a:pt x="7107908" y="6530390"/>
                </a:lnTo>
                <a:lnTo>
                  <a:pt x="0" y="6530390"/>
                </a:lnTo>
                <a:lnTo>
                  <a:pt x="0" y="0"/>
                </a:lnTo>
                <a:close/>
              </a:path>
            </a:pathLst>
          </a:custGeom>
          <a:blipFill>
            <a:blip r:embed="rId16">
              <a:alphaModFix amt="60000"/>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33" id="33"/>
          <p:cNvGrpSpPr/>
          <p:nvPr/>
        </p:nvGrpSpPr>
        <p:grpSpPr>
          <a:xfrm rot="0">
            <a:off x="-4965726" y="-598965"/>
            <a:ext cx="11977611" cy="9544221"/>
            <a:chOff x="0" y="0"/>
            <a:chExt cx="504050" cy="401646"/>
          </a:xfrm>
        </p:grpSpPr>
        <p:sp>
          <p:nvSpPr>
            <p:cNvPr name="Freeform 34" id="34"/>
            <p:cNvSpPr/>
            <p:nvPr/>
          </p:nvSpPr>
          <p:spPr>
            <a:xfrm flipH="false" flipV="false" rot="0">
              <a:off x="11473" y="0"/>
              <a:ext cx="481103" cy="401646"/>
            </a:xfrm>
            <a:custGeom>
              <a:avLst/>
              <a:gdLst/>
              <a:ahLst/>
              <a:cxnLst/>
              <a:rect r="r" b="b" t="t" l="l"/>
              <a:pathLst>
                <a:path h="401646" w="481103">
                  <a:moveTo>
                    <a:pt x="224045" y="0"/>
                  </a:moveTo>
                  <a:lnTo>
                    <a:pt x="460258" y="0"/>
                  </a:lnTo>
                  <a:cubicBezTo>
                    <a:pt x="467161" y="0"/>
                    <a:pt x="473569" y="3583"/>
                    <a:pt x="477184" y="9463"/>
                  </a:cubicBezTo>
                  <a:cubicBezTo>
                    <a:pt x="480799" y="15343"/>
                    <a:pt x="481103" y="22678"/>
                    <a:pt x="477987" y="28838"/>
                  </a:cubicBezTo>
                  <a:lnTo>
                    <a:pt x="303966" y="372808"/>
                  </a:lnTo>
                  <a:cubicBezTo>
                    <a:pt x="295018" y="390496"/>
                    <a:pt x="276881" y="401646"/>
                    <a:pt x="257058" y="401646"/>
                  </a:cubicBezTo>
                  <a:lnTo>
                    <a:pt x="20845" y="401646"/>
                  </a:lnTo>
                  <a:cubicBezTo>
                    <a:pt x="13943" y="401646"/>
                    <a:pt x="7535" y="398063"/>
                    <a:pt x="3920" y="392183"/>
                  </a:cubicBezTo>
                  <a:cubicBezTo>
                    <a:pt x="304" y="386303"/>
                    <a:pt x="0" y="378968"/>
                    <a:pt x="3117" y="372808"/>
                  </a:cubicBezTo>
                  <a:lnTo>
                    <a:pt x="177137" y="28838"/>
                  </a:lnTo>
                  <a:cubicBezTo>
                    <a:pt x="186086" y="11150"/>
                    <a:pt x="204223" y="0"/>
                    <a:pt x="224045" y="0"/>
                  </a:cubicBezTo>
                  <a:close/>
                </a:path>
              </a:pathLst>
            </a:custGeom>
            <a:blipFill>
              <a:blip r:embed="rId18"/>
              <a:stretch>
                <a:fillRect l="-23530" t="0" r="-23530" b="0"/>
              </a:stretch>
            </a:blipFill>
            <a:ln w="209550" cap="rnd">
              <a:solidFill>
                <a:srgbClr val="FFFFFF"/>
              </a:solidFill>
              <a:prstDash val="solid"/>
              <a:round/>
            </a:ln>
          </p:spPr>
        </p:sp>
      </p:grpSp>
      <p:grpSp>
        <p:nvGrpSpPr>
          <p:cNvPr name="Group 35" id="35"/>
          <p:cNvGrpSpPr/>
          <p:nvPr/>
        </p:nvGrpSpPr>
        <p:grpSpPr>
          <a:xfrm rot="5400000">
            <a:off x="8105959" y="6464482"/>
            <a:ext cx="500647" cy="438066"/>
            <a:chOff x="0" y="0"/>
            <a:chExt cx="812800" cy="711200"/>
          </a:xfrm>
        </p:grpSpPr>
        <p:sp>
          <p:nvSpPr>
            <p:cNvPr name="Freeform 36" id="36"/>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37" id="37"/>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38" id="38"/>
          <p:cNvGrpSpPr/>
          <p:nvPr/>
        </p:nvGrpSpPr>
        <p:grpSpPr>
          <a:xfrm rot="5400000">
            <a:off x="8093300" y="7860479"/>
            <a:ext cx="500647" cy="438066"/>
            <a:chOff x="0" y="0"/>
            <a:chExt cx="812800" cy="711200"/>
          </a:xfrm>
        </p:grpSpPr>
        <p:sp>
          <p:nvSpPr>
            <p:cNvPr name="Freeform 39" id="39"/>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40" id="40"/>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TextBox 41" id="41"/>
          <p:cNvSpPr txBox="true"/>
          <p:nvPr/>
        </p:nvSpPr>
        <p:spPr>
          <a:xfrm rot="0">
            <a:off x="7889763" y="1285176"/>
            <a:ext cx="9897447" cy="647065"/>
          </a:xfrm>
          <a:prstGeom prst="rect">
            <a:avLst/>
          </a:prstGeom>
        </p:spPr>
        <p:txBody>
          <a:bodyPr anchor="t" rtlCol="false" tIns="0" lIns="0" bIns="0" rIns="0">
            <a:spAutoFit/>
          </a:bodyPr>
          <a:lstStyle/>
          <a:p>
            <a:pPr algn="l">
              <a:lnSpc>
                <a:spcPts val="5060"/>
              </a:lnSpc>
            </a:pPr>
            <a:r>
              <a:rPr lang="en-US" sz="4400" b="true">
                <a:solidFill>
                  <a:srgbClr val="23403D"/>
                </a:solidFill>
                <a:latin typeface="TT Norms Bold"/>
                <a:ea typeface="TT Norms Bold"/>
                <a:cs typeface="TT Norms Bold"/>
                <a:sym typeface="TT Norms Bold"/>
              </a:rPr>
              <a:t>CHALLENGES AND FUTURE WORK</a:t>
            </a:r>
          </a:p>
        </p:txBody>
      </p:sp>
      <p:sp>
        <p:nvSpPr>
          <p:cNvPr name="TextBox 42" id="42"/>
          <p:cNvSpPr txBox="true"/>
          <p:nvPr/>
        </p:nvSpPr>
        <p:spPr>
          <a:xfrm rot="0">
            <a:off x="8867182" y="6405194"/>
            <a:ext cx="7942609" cy="1057275"/>
          </a:xfrm>
          <a:prstGeom prst="rect">
            <a:avLst/>
          </a:prstGeom>
        </p:spPr>
        <p:txBody>
          <a:bodyPr anchor="t" rtlCol="false" tIns="0" lIns="0" bIns="0" rIns="0">
            <a:spAutoFit/>
          </a:bodyPr>
          <a:lstStyle/>
          <a:p>
            <a:pPr algn="l">
              <a:lnSpc>
                <a:spcPts val="4200"/>
              </a:lnSpc>
            </a:pPr>
            <a:r>
              <a:rPr lang="en-US" sz="3000" b="true">
                <a:solidFill>
                  <a:srgbClr val="23403D"/>
                </a:solidFill>
                <a:latin typeface="TT Norms Bold"/>
                <a:ea typeface="TT Norms Bold"/>
                <a:cs typeface="TT Norms Bold"/>
                <a:sym typeface="TT Norms Bold"/>
              </a:rPr>
              <a:t>Small Sample Size: Expanding the dataset would strengthen model conclusions</a:t>
            </a:r>
          </a:p>
        </p:txBody>
      </p:sp>
      <p:sp>
        <p:nvSpPr>
          <p:cNvPr name="TextBox 43" id="43"/>
          <p:cNvSpPr txBox="true"/>
          <p:nvPr/>
        </p:nvSpPr>
        <p:spPr>
          <a:xfrm rot="0">
            <a:off x="8867182" y="3330801"/>
            <a:ext cx="8392118" cy="1057275"/>
          </a:xfrm>
          <a:prstGeom prst="rect">
            <a:avLst/>
          </a:prstGeom>
        </p:spPr>
        <p:txBody>
          <a:bodyPr anchor="t" rtlCol="false" tIns="0" lIns="0" bIns="0" rIns="0">
            <a:spAutoFit/>
          </a:bodyPr>
          <a:lstStyle/>
          <a:p>
            <a:pPr algn="l">
              <a:lnSpc>
                <a:spcPts val="4200"/>
              </a:lnSpc>
            </a:pPr>
            <a:r>
              <a:rPr lang="en-US" sz="3000" b="true">
                <a:solidFill>
                  <a:srgbClr val="23403D"/>
                </a:solidFill>
                <a:latin typeface="TT Norms Bold"/>
                <a:ea typeface="TT Norms Bold"/>
                <a:cs typeface="TT Norms Bold"/>
                <a:sym typeface="TT Norms Bold"/>
              </a:rPr>
              <a:t>Integrate AI (GPT-4/BERT) – For better job-to-resume matching.</a:t>
            </a:r>
          </a:p>
        </p:txBody>
      </p:sp>
      <p:sp>
        <p:nvSpPr>
          <p:cNvPr name="TextBox 44" id="44"/>
          <p:cNvSpPr txBox="true"/>
          <p:nvPr/>
        </p:nvSpPr>
        <p:spPr>
          <a:xfrm rot="0">
            <a:off x="8889640" y="4970520"/>
            <a:ext cx="7920151" cy="1057275"/>
          </a:xfrm>
          <a:prstGeom prst="rect">
            <a:avLst/>
          </a:prstGeom>
        </p:spPr>
        <p:txBody>
          <a:bodyPr anchor="t" rtlCol="false" tIns="0" lIns="0" bIns="0" rIns="0">
            <a:spAutoFit/>
          </a:bodyPr>
          <a:lstStyle/>
          <a:p>
            <a:pPr algn="l">
              <a:lnSpc>
                <a:spcPts val="4200"/>
              </a:lnSpc>
            </a:pPr>
            <a:r>
              <a:rPr lang="en-US" sz="3000" b="true">
                <a:solidFill>
                  <a:srgbClr val="23403D"/>
                </a:solidFill>
                <a:latin typeface="TT Norms Bold"/>
                <a:ea typeface="TT Norms Bold"/>
                <a:cs typeface="TT Norms Bold"/>
                <a:sym typeface="TT Norms Bold"/>
              </a:rPr>
              <a:t>ML Advanced Models added like Random Forest, or Deep Learning)</a:t>
            </a:r>
          </a:p>
        </p:txBody>
      </p:sp>
      <p:sp>
        <p:nvSpPr>
          <p:cNvPr name="TextBox 45" id="45"/>
          <p:cNvSpPr txBox="true"/>
          <p:nvPr/>
        </p:nvSpPr>
        <p:spPr>
          <a:xfrm rot="0">
            <a:off x="8889640" y="7843469"/>
            <a:ext cx="7920151" cy="1057275"/>
          </a:xfrm>
          <a:prstGeom prst="rect">
            <a:avLst/>
          </a:prstGeom>
        </p:spPr>
        <p:txBody>
          <a:bodyPr anchor="t" rtlCol="false" tIns="0" lIns="0" bIns="0" rIns="0">
            <a:spAutoFit/>
          </a:bodyPr>
          <a:lstStyle/>
          <a:p>
            <a:pPr algn="l">
              <a:lnSpc>
                <a:spcPts val="4200"/>
              </a:lnSpc>
            </a:pPr>
            <a:r>
              <a:rPr lang="en-US" sz="3000" b="true">
                <a:solidFill>
                  <a:srgbClr val="23403D"/>
                </a:solidFill>
                <a:latin typeface="TT Norms Bold"/>
                <a:ea typeface="TT Norms Bold"/>
                <a:cs typeface="TT Norms Bold"/>
                <a:sym typeface="TT Norms Bold"/>
              </a:rPr>
              <a:t>Add Multi-Resume Support (.word, .txt, DOCX format)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2"/>
            <a:stretch>
              <a:fillRect l="-12888" t="0" r="-12888" b="0"/>
            </a:stretch>
          </a:blipFill>
        </p:spPr>
      </p:sp>
      <p:grpSp>
        <p:nvGrpSpPr>
          <p:cNvPr name="Group 3" id="3"/>
          <p:cNvGrpSpPr/>
          <p:nvPr/>
        </p:nvGrpSpPr>
        <p:grpSpPr>
          <a:xfrm rot="5400000">
            <a:off x="-4626137" y="3553436"/>
            <a:ext cx="10731051" cy="1535927"/>
            <a:chOff x="0" y="0"/>
            <a:chExt cx="2323913" cy="332620"/>
          </a:xfrm>
        </p:grpSpPr>
        <p:sp>
          <p:nvSpPr>
            <p:cNvPr name="Freeform 4" id="4"/>
            <p:cNvSpPr/>
            <p:nvPr/>
          </p:nvSpPr>
          <p:spPr>
            <a:xfrm flipH="false" flipV="false" rot="0">
              <a:off x="4453" y="0"/>
              <a:ext cx="2315006" cy="332620"/>
            </a:xfrm>
            <a:custGeom>
              <a:avLst/>
              <a:gdLst/>
              <a:ahLst/>
              <a:cxnLst/>
              <a:rect r="r" b="b" t="t" l="l"/>
              <a:pathLst>
                <a:path h="332620" w="2315006">
                  <a:moveTo>
                    <a:pt x="209569" y="0"/>
                  </a:moveTo>
                  <a:lnTo>
                    <a:pt x="2308638" y="0"/>
                  </a:lnTo>
                  <a:cubicBezTo>
                    <a:pt x="2310834" y="0"/>
                    <a:pt x="2312858" y="1186"/>
                    <a:pt x="2313933" y="3101"/>
                  </a:cubicBezTo>
                  <a:cubicBezTo>
                    <a:pt x="2315007" y="5015"/>
                    <a:pt x="2314963" y="7361"/>
                    <a:pt x="2313818" y="9235"/>
                  </a:cubicBezTo>
                  <a:lnTo>
                    <a:pt x="2121902" y="323385"/>
                  </a:lnTo>
                  <a:cubicBezTo>
                    <a:pt x="2118398" y="329121"/>
                    <a:pt x="2112160" y="332620"/>
                    <a:pt x="2105438" y="332620"/>
                  </a:cubicBezTo>
                  <a:lnTo>
                    <a:pt x="6369" y="332620"/>
                  </a:lnTo>
                  <a:cubicBezTo>
                    <a:pt x="4173" y="332620"/>
                    <a:pt x="2149" y="331434"/>
                    <a:pt x="1075" y="329519"/>
                  </a:cubicBezTo>
                  <a:cubicBezTo>
                    <a:pt x="0" y="327604"/>
                    <a:pt x="44" y="325259"/>
                    <a:pt x="1189" y="323385"/>
                  </a:cubicBezTo>
                  <a:lnTo>
                    <a:pt x="193105" y="9235"/>
                  </a:lnTo>
                  <a:cubicBezTo>
                    <a:pt x="196610" y="3499"/>
                    <a:pt x="202847" y="0"/>
                    <a:pt x="209569" y="0"/>
                  </a:cubicBezTo>
                  <a:close/>
                </a:path>
              </a:pathLst>
            </a:custGeom>
            <a:solidFill>
              <a:srgbClr val="7C4D79"/>
            </a:solidFill>
          </p:spPr>
        </p:sp>
        <p:sp>
          <p:nvSpPr>
            <p:cNvPr name="TextBox 5" id="5"/>
            <p:cNvSpPr txBox="true"/>
            <p:nvPr/>
          </p:nvSpPr>
          <p:spPr>
            <a:xfrm>
              <a:off x="101600" y="-66675"/>
              <a:ext cx="2120713" cy="399295"/>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357410" y="6103640"/>
            <a:ext cx="764156" cy="760336"/>
          </a:xfrm>
          <a:custGeom>
            <a:avLst/>
            <a:gdLst/>
            <a:ahLst/>
            <a:cxnLst/>
            <a:rect r="r" b="b" t="t" l="l"/>
            <a:pathLst>
              <a:path h="760336" w="764156">
                <a:moveTo>
                  <a:pt x="0" y="0"/>
                </a:moveTo>
                <a:lnTo>
                  <a:pt x="764156" y="0"/>
                </a:lnTo>
                <a:lnTo>
                  <a:pt x="764156" y="760336"/>
                </a:lnTo>
                <a:lnTo>
                  <a:pt x="0" y="7603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57410" y="4836085"/>
            <a:ext cx="764156" cy="541596"/>
          </a:xfrm>
          <a:custGeom>
            <a:avLst/>
            <a:gdLst/>
            <a:ahLst/>
            <a:cxnLst/>
            <a:rect r="r" b="b" t="t" l="l"/>
            <a:pathLst>
              <a:path h="541596" w="764156">
                <a:moveTo>
                  <a:pt x="0" y="0"/>
                </a:moveTo>
                <a:lnTo>
                  <a:pt x="764156" y="0"/>
                </a:lnTo>
                <a:lnTo>
                  <a:pt x="764156" y="541596"/>
                </a:lnTo>
                <a:lnTo>
                  <a:pt x="0" y="5415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57410" y="3345959"/>
            <a:ext cx="764156" cy="767996"/>
          </a:xfrm>
          <a:custGeom>
            <a:avLst/>
            <a:gdLst/>
            <a:ahLst/>
            <a:cxnLst/>
            <a:rect r="r" b="b" t="t" l="l"/>
            <a:pathLst>
              <a:path h="767996" w="764156">
                <a:moveTo>
                  <a:pt x="0" y="0"/>
                </a:moveTo>
                <a:lnTo>
                  <a:pt x="764156" y="0"/>
                </a:lnTo>
                <a:lnTo>
                  <a:pt x="764156" y="767997"/>
                </a:lnTo>
                <a:lnTo>
                  <a:pt x="0" y="7679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57410" y="7443731"/>
            <a:ext cx="764156" cy="834004"/>
          </a:xfrm>
          <a:custGeom>
            <a:avLst/>
            <a:gdLst/>
            <a:ahLst/>
            <a:cxnLst/>
            <a:rect r="r" b="b" t="t" l="l"/>
            <a:pathLst>
              <a:path h="834004" w="764156">
                <a:moveTo>
                  <a:pt x="0" y="0"/>
                </a:moveTo>
                <a:lnTo>
                  <a:pt x="764156" y="0"/>
                </a:lnTo>
                <a:lnTo>
                  <a:pt x="764156" y="834004"/>
                </a:lnTo>
                <a:lnTo>
                  <a:pt x="0" y="8340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9354522" y="-443877"/>
            <a:ext cx="13148004" cy="11316273"/>
            <a:chOff x="0" y="0"/>
            <a:chExt cx="811564" cy="698500"/>
          </a:xfrm>
        </p:grpSpPr>
        <p:sp>
          <p:nvSpPr>
            <p:cNvPr name="Freeform 11" id="11"/>
            <p:cNvSpPr/>
            <p:nvPr/>
          </p:nvSpPr>
          <p:spPr>
            <a:xfrm flipH="false" flipV="false" rot="0">
              <a:off x="3392" y="0"/>
              <a:ext cx="804780" cy="698500"/>
            </a:xfrm>
            <a:custGeom>
              <a:avLst/>
              <a:gdLst/>
              <a:ahLst/>
              <a:cxnLst/>
              <a:rect r="r" b="b" t="t" l="l"/>
              <a:pathLst>
                <a:path h="698500" w="804780">
                  <a:moveTo>
                    <a:pt x="799289" y="364519"/>
                  </a:moveTo>
                  <a:lnTo>
                    <a:pt x="613856" y="683231"/>
                  </a:lnTo>
                  <a:cubicBezTo>
                    <a:pt x="608356" y="692685"/>
                    <a:pt x="598244" y="698500"/>
                    <a:pt x="587307" y="698500"/>
                  </a:cubicBezTo>
                  <a:lnTo>
                    <a:pt x="217473" y="698500"/>
                  </a:lnTo>
                  <a:cubicBezTo>
                    <a:pt x="206536" y="698500"/>
                    <a:pt x="196424" y="692685"/>
                    <a:pt x="190924" y="683231"/>
                  </a:cubicBezTo>
                  <a:lnTo>
                    <a:pt x="5492" y="364519"/>
                  </a:lnTo>
                  <a:cubicBezTo>
                    <a:pt x="0" y="355080"/>
                    <a:pt x="0" y="343420"/>
                    <a:pt x="5492" y="333981"/>
                  </a:cubicBezTo>
                  <a:lnTo>
                    <a:pt x="190924" y="15269"/>
                  </a:lnTo>
                  <a:cubicBezTo>
                    <a:pt x="196424" y="5815"/>
                    <a:pt x="206536" y="0"/>
                    <a:pt x="217473" y="0"/>
                  </a:cubicBezTo>
                  <a:lnTo>
                    <a:pt x="587307" y="0"/>
                  </a:lnTo>
                  <a:cubicBezTo>
                    <a:pt x="598244" y="0"/>
                    <a:pt x="608356" y="5815"/>
                    <a:pt x="613856" y="15269"/>
                  </a:cubicBezTo>
                  <a:lnTo>
                    <a:pt x="799289" y="333981"/>
                  </a:lnTo>
                  <a:cubicBezTo>
                    <a:pt x="804780" y="343420"/>
                    <a:pt x="804780" y="355080"/>
                    <a:pt x="799289" y="364519"/>
                  </a:cubicBezTo>
                  <a:close/>
                </a:path>
              </a:pathLst>
            </a:custGeom>
            <a:solidFill>
              <a:srgbClr val="BC86A8"/>
            </a:solidFill>
          </p:spPr>
        </p:sp>
        <p:sp>
          <p:nvSpPr>
            <p:cNvPr name="TextBox 12" id="12"/>
            <p:cNvSpPr txBox="true"/>
            <p:nvPr/>
          </p:nvSpPr>
          <p:spPr>
            <a:xfrm>
              <a:off x="114300" y="-66675"/>
              <a:ext cx="582964" cy="765175"/>
            </a:xfrm>
            <a:prstGeom prst="rect">
              <a:avLst/>
            </a:prstGeom>
          </p:spPr>
          <p:txBody>
            <a:bodyPr anchor="ctr" rtlCol="false" tIns="50800" lIns="50800" bIns="50800" rIns="50800"/>
            <a:lstStyle/>
            <a:p>
              <a:pPr algn="ctr">
                <a:lnSpc>
                  <a:spcPts val="3750"/>
                </a:lnSpc>
              </a:pPr>
            </a:p>
          </p:txBody>
        </p:sp>
      </p:grpSp>
      <p:grpSp>
        <p:nvGrpSpPr>
          <p:cNvPr name="Group 13" id="13"/>
          <p:cNvGrpSpPr/>
          <p:nvPr/>
        </p:nvGrpSpPr>
        <p:grpSpPr>
          <a:xfrm rot="0">
            <a:off x="9886950" y="-2642796"/>
            <a:ext cx="13708112" cy="11783448"/>
            <a:chOff x="0" y="0"/>
            <a:chExt cx="812800" cy="698680"/>
          </a:xfrm>
        </p:grpSpPr>
        <p:sp>
          <p:nvSpPr>
            <p:cNvPr name="Freeform 14" id="14"/>
            <p:cNvSpPr/>
            <p:nvPr/>
          </p:nvSpPr>
          <p:spPr>
            <a:xfrm flipH="false" flipV="false" rot="0">
              <a:off x="3253" y="0"/>
              <a:ext cx="806295" cy="698680"/>
            </a:xfrm>
            <a:custGeom>
              <a:avLst/>
              <a:gdLst/>
              <a:ahLst/>
              <a:cxnLst/>
              <a:rect r="r" b="b" t="t" l="l"/>
              <a:pathLst>
                <a:path h="698680" w="806295">
                  <a:moveTo>
                    <a:pt x="801028" y="363986"/>
                  </a:moveTo>
                  <a:lnTo>
                    <a:pt x="614866" y="684035"/>
                  </a:lnTo>
                  <a:cubicBezTo>
                    <a:pt x="609592" y="693102"/>
                    <a:pt x="599894" y="698680"/>
                    <a:pt x="589404" y="698680"/>
                  </a:cubicBezTo>
                  <a:lnTo>
                    <a:pt x="216890" y="698680"/>
                  </a:lnTo>
                  <a:cubicBezTo>
                    <a:pt x="206400" y="698680"/>
                    <a:pt x="196702" y="693102"/>
                    <a:pt x="191428" y="684035"/>
                  </a:cubicBezTo>
                  <a:lnTo>
                    <a:pt x="5266" y="363986"/>
                  </a:lnTo>
                  <a:cubicBezTo>
                    <a:pt x="0" y="354932"/>
                    <a:pt x="0" y="343748"/>
                    <a:pt x="5266" y="334694"/>
                  </a:cubicBezTo>
                  <a:lnTo>
                    <a:pt x="191428" y="14646"/>
                  </a:lnTo>
                  <a:cubicBezTo>
                    <a:pt x="196702" y="5578"/>
                    <a:pt x="206400" y="0"/>
                    <a:pt x="216890" y="0"/>
                  </a:cubicBezTo>
                  <a:lnTo>
                    <a:pt x="589404" y="0"/>
                  </a:lnTo>
                  <a:cubicBezTo>
                    <a:pt x="599894" y="0"/>
                    <a:pt x="609592" y="5578"/>
                    <a:pt x="614866" y="14646"/>
                  </a:cubicBezTo>
                  <a:lnTo>
                    <a:pt x="801028" y="334694"/>
                  </a:lnTo>
                  <a:cubicBezTo>
                    <a:pt x="806294" y="343748"/>
                    <a:pt x="806294" y="354932"/>
                    <a:pt x="801028" y="363986"/>
                  </a:cubicBezTo>
                  <a:close/>
                </a:path>
              </a:pathLst>
            </a:custGeom>
            <a:solidFill>
              <a:srgbClr val="7C4D79"/>
            </a:solidFill>
          </p:spPr>
        </p:sp>
        <p:sp>
          <p:nvSpPr>
            <p:cNvPr name="TextBox 15" id="15"/>
            <p:cNvSpPr txBox="true"/>
            <p:nvPr/>
          </p:nvSpPr>
          <p:spPr>
            <a:xfrm>
              <a:off x="114300" y="-66675"/>
              <a:ext cx="584200" cy="765355"/>
            </a:xfrm>
            <a:prstGeom prst="rect">
              <a:avLst/>
            </a:prstGeom>
          </p:spPr>
          <p:txBody>
            <a:bodyPr anchor="ctr" rtlCol="false" tIns="50800" lIns="50800" bIns="50800" rIns="50800"/>
            <a:lstStyle/>
            <a:p>
              <a:pPr algn="ctr">
                <a:lnSpc>
                  <a:spcPts val="3750"/>
                </a:lnSpc>
              </a:pPr>
            </a:p>
          </p:txBody>
        </p:sp>
      </p:grpSp>
      <p:grpSp>
        <p:nvGrpSpPr>
          <p:cNvPr name="Group 16" id="16"/>
          <p:cNvGrpSpPr/>
          <p:nvPr/>
        </p:nvGrpSpPr>
        <p:grpSpPr>
          <a:xfrm rot="0">
            <a:off x="8781393" y="7918934"/>
            <a:ext cx="4883744" cy="4273276"/>
            <a:chOff x="0" y="0"/>
            <a:chExt cx="812800" cy="711200"/>
          </a:xfrm>
        </p:grpSpPr>
        <p:sp>
          <p:nvSpPr>
            <p:cNvPr name="Freeform 17" id="17"/>
            <p:cNvSpPr/>
            <p:nvPr/>
          </p:nvSpPr>
          <p:spPr>
            <a:xfrm flipH="false" flipV="false" rot="0">
              <a:off x="24952" y="36798"/>
              <a:ext cx="762896" cy="674402"/>
            </a:xfrm>
            <a:custGeom>
              <a:avLst/>
              <a:gdLst/>
              <a:ahLst/>
              <a:cxnLst/>
              <a:rect r="r" b="b" t="t" l="l"/>
              <a:pathLst>
                <a:path h="674402" w="762896">
                  <a:moveTo>
                    <a:pt x="412908" y="18257"/>
                  </a:moveTo>
                  <a:lnTo>
                    <a:pt x="756388" y="619347"/>
                  </a:lnTo>
                  <a:cubicBezTo>
                    <a:pt x="762896" y="630736"/>
                    <a:pt x="762849" y="644728"/>
                    <a:pt x="756265" y="656074"/>
                  </a:cubicBezTo>
                  <a:cubicBezTo>
                    <a:pt x="749681" y="667419"/>
                    <a:pt x="737556" y="674402"/>
                    <a:pt x="724438" y="674402"/>
                  </a:cubicBezTo>
                  <a:lnTo>
                    <a:pt x="38458" y="674402"/>
                  </a:lnTo>
                  <a:cubicBezTo>
                    <a:pt x="25340" y="674402"/>
                    <a:pt x="13215" y="667419"/>
                    <a:pt x="6631" y="656074"/>
                  </a:cubicBezTo>
                  <a:cubicBezTo>
                    <a:pt x="47" y="644728"/>
                    <a:pt x="0" y="630736"/>
                    <a:pt x="6508" y="619347"/>
                  </a:cubicBezTo>
                  <a:lnTo>
                    <a:pt x="349988" y="18257"/>
                  </a:lnTo>
                  <a:cubicBezTo>
                    <a:pt x="356439" y="6967"/>
                    <a:pt x="368445" y="0"/>
                    <a:pt x="381448" y="0"/>
                  </a:cubicBezTo>
                  <a:cubicBezTo>
                    <a:pt x="394451" y="0"/>
                    <a:pt x="406457" y="6967"/>
                    <a:pt x="412908" y="18257"/>
                  </a:cubicBezTo>
                  <a:close/>
                </a:path>
              </a:pathLst>
            </a:custGeom>
            <a:solidFill>
              <a:srgbClr val="7C4D79">
                <a:alpha val="89804"/>
              </a:srgbClr>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19" id="19"/>
          <p:cNvSpPr/>
          <p:nvPr/>
        </p:nvSpPr>
        <p:spPr>
          <a:xfrm flipH="false" flipV="false" rot="0">
            <a:off x="15185256" y="-339102"/>
            <a:ext cx="3111500" cy="1221264"/>
          </a:xfrm>
          <a:custGeom>
            <a:avLst/>
            <a:gdLst/>
            <a:ahLst/>
            <a:cxnLst/>
            <a:rect r="r" b="b" t="t" l="l"/>
            <a:pathLst>
              <a:path h="1221264" w="3111500">
                <a:moveTo>
                  <a:pt x="0" y="0"/>
                </a:moveTo>
                <a:lnTo>
                  <a:pt x="3111500" y="0"/>
                </a:lnTo>
                <a:lnTo>
                  <a:pt x="3111500" y="1221264"/>
                </a:lnTo>
                <a:lnTo>
                  <a:pt x="0" y="12212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15185256" y="9686925"/>
            <a:ext cx="3111500" cy="1221264"/>
          </a:xfrm>
          <a:custGeom>
            <a:avLst/>
            <a:gdLst/>
            <a:ahLst/>
            <a:cxnLst/>
            <a:rect r="r" b="b" t="t" l="l"/>
            <a:pathLst>
              <a:path h="1221264" w="3111500">
                <a:moveTo>
                  <a:pt x="0" y="0"/>
                </a:moveTo>
                <a:lnTo>
                  <a:pt x="3111500" y="0"/>
                </a:lnTo>
                <a:lnTo>
                  <a:pt x="3111500" y="1221263"/>
                </a:lnTo>
                <a:lnTo>
                  <a:pt x="0" y="12212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1" id="21"/>
          <p:cNvGrpSpPr/>
          <p:nvPr/>
        </p:nvGrpSpPr>
        <p:grpSpPr>
          <a:xfrm rot="-10800000">
            <a:off x="9733712" y="-1378656"/>
            <a:ext cx="3352042" cy="2933037"/>
            <a:chOff x="0" y="0"/>
            <a:chExt cx="812800" cy="711200"/>
          </a:xfrm>
        </p:grpSpPr>
        <p:sp>
          <p:nvSpPr>
            <p:cNvPr name="Freeform 22" id="22"/>
            <p:cNvSpPr/>
            <p:nvPr/>
          </p:nvSpPr>
          <p:spPr>
            <a:xfrm flipH="false" flipV="false" rot="0">
              <a:off x="27265" y="40210"/>
              <a:ext cx="758270" cy="670990"/>
            </a:xfrm>
            <a:custGeom>
              <a:avLst/>
              <a:gdLst/>
              <a:ahLst/>
              <a:cxnLst/>
              <a:rect r="r" b="b" t="t" l="l"/>
              <a:pathLst>
                <a:path h="670990" w="758270">
                  <a:moveTo>
                    <a:pt x="413512" y="19949"/>
                  </a:moveTo>
                  <a:lnTo>
                    <a:pt x="751158" y="610831"/>
                  </a:lnTo>
                  <a:cubicBezTo>
                    <a:pt x="758270" y="623276"/>
                    <a:pt x="758219" y="638565"/>
                    <a:pt x="751024" y="650963"/>
                  </a:cubicBezTo>
                  <a:cubicBezTo>
                    <a:pt x="743830" y="663360"/>
                    <a:pt x="730580" y="670990"/>
                    <a:pt x="716247" y="670990"/>
                  </a:cubicBezTo>
                  <a:lnTo>
                    <a:pt x="42023" y="670990"/>
                  </a:lnTo>
                  <a:cubicBezTo>
                    <a:pt x="27690" y="670990"/>
                    <a:pt x="14440" y="663360"/>
                    <a:pt x="7246" y="650963"/>
                  </a:cubicBezTo>
                  <a:cubicBezTo>
                    <a:pt x="51" y="638565"/>
                    <a:pt x="0" y="623276"/>
                    <a:pt x="7112" y="610831"/>
                  </a:cubicBezTo>
                  <a:lnTo>
                    <a:pt x="344758" y="19949"/>
                  </a:lnTo>
                  <a:cubicBezTo>
                    <a:pt x="351808" y="7613"/>
                    <a:pt x="364927" y="0"/>
                    <a:pt x="379135" y="0"/>
                  </a:cubicBezTo>
                  <a:cubicBezTo>
                    <a:pt x="393343" y="0"/>
                    <a:pt x="406462" y="7613"/>
                    <a:pt x="413512" y="19949"/>
                  </a:cubicBezTo>
                  <a:close/>
                </a:path>
              </a:pathLst>
            </a:custGeom>
            <a:solidFill>
              <a:srgbClr val="BC86A8">
                <a:alpha val="89804"/>
              </a:srgbClr>
            </a:solidFill>
          </p:spPr>
        </p:sp>
        <p:sp>
          <p:nvSpPr>
            <p:cNvPr name="TextBox 23" id="23"/>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24" id="24"/>
          <p:cNvSpPr/>
          <p:nvPr/>
        </p:nvSpPr>
        <p:spPr>
          <a:xfrm flipH="false" flipV="false" rot="0">
            <a:off x="-1252761" y="935355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5" id="25"/>
          <p:cNvSpPr/>
          <p:nvPr/>
        </p:nvSpPr>
        <p:spPr>
          <a:xfrm flipH="false" flipV="false" rot="0">
            <a:off x="9778522" y="882162"/>
            <a:ext cx="7486775" cy="6878475"/>
          </a:xfrm>
          <a:custGeom>
            <a:avLst/>
            <a:gdLst/>
            <a:ahLst/>
            <a:cxnLst/>
            <a:rect r="r" b="b" t="t" l="l"/>
            <a:pathLst>
              <a:path h="6878475" w="7486775">
                <a:moveTo>
                  <a:pt x="0" y="0"/>
                </a:moveTo>
                <a:lnTo>
                  <a:pt x="7486775" y="0"/>
                </a:lnTo>
                <a:lnTo>
                  <a:pt x="7486775" y="6878474"/>
                </a:lnTo>
                <a:lnTo>
                  <a:pt x="0" y="68784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26" id="26"/>
          <p:cNvGrpSpPr/>
          <p:nvPr/>
        </p:nvGrpSpPr>
        <p:grpSpPr>
          <a:xfrm rot="0">
            <a:off x="10046427" y="1287867"/>
            <a:ext cx="9137786" cy="7852785"/>
            <a:chOff x="0" y="0"/>
            <a:chExt cx="812800" cy="698500"/>
          </a:xfrm>
        </p:grpSpPr>
        <p:sp>
          <p:nvSpPr>
            <p:cNvPr name="Freeform 27" id="27"/>
            <p:cNvSpPr/>
            <p:nvPr/>
          </p:nvSpPr>
          <p:spPr>
            <a:xfrm flipH="false" flipV="false" rot="0">
              <a:off x="6508" y="0"/>
              <a:ext cx="799785" cy="698500"/>
            </a:xfrm>
            <a:custGeom>
              <a:avLst/>
              <a:gdLst/>
              <a:ahLst/>
              <a:cxnLst/>
              <a:rect r="r" b="b" t="t" l="l"/>
              <a:pathLst>
                <a:path h="698500" w="799785">
                  <a:moveTo>
                    <a:pt x="789249" y="378542"/>
                  </a:moveTo>
                  <a:lnTo>
                    <a:pt x="620135" y="669208"/>
                  </a:lnTo>
                  <a:cubicBezTo>
                    <a:pt x="609583" y="687343"/>
                    <a:pt x="590184" y="698500"/>
                    <a:pt x="569202" y="698500"/>
                  </a:cubicBezTo>
                  <a:lnTo>
                    <a:pt x="230582" y="698500"/>
                  </a:lnTo>
                  <a:cubicBezTo>
                    <a:pt x="209600" y="698500"/>
                    <a:pt x="190201" y="687343"/>
                    <a:pt x="179649" y="669208"/>
                  </a:cubicBezTo>
                  <a:lnTo>
                    <a:pt x="10535" y="378542"/>
                  </a:lnTo>
                  <a:cubicBezTo>
                    <a:pt x="0" y="360435"/>
                    <a:pt x="0" y="338065"/>
                    <a:pt x="10535" y="319958"/>
                  </a:cubicBezTo>
                  <a:lnTo>
                    <a:pt x="179649" y="29293"/>
                  </a:lnTo>
                  <a:cubicBezTo>
                    <a:pt x="190201" y="11157"/>
                    <a:pt x="209600" y="0"/>
                    <a:pt x="230582" y="0"/>
                  </a:cubicBezTo>
                  <a:lnTo>
                    <a:pt x="569202" y="0"/>
                  </a:lnTo>
                  <a:cubicBezTo>
                    <a:pt x="590184" y="0"/>
                    <a:pt x="609583" y="11157"/>
                    <a:pt x="620135" y="29293"/>
                  </a:cubicBezTo>
                  <a:lnTo>
                    <a:pt x="789249" y="319958"/>
                  </a:lnTo>
                  <a:cubicBezTo>
                    <a:pt x="799784" y="338065"/>
                    <a:pt x="799784" y="360435"/>
                    <a:pt x="789249" y="378542"/>
                  </a:cubicBezTo>
                  <a:close/>
                </a:path>
              </a:pathLst>
            </a:custGeom>
            <a:solidFill>
              <a:srgbClr val="7C4D79"/>
            </a:solidFill>
          </p:spPr>
        </p:sp>
        <p:sp>
          <p:nvSpPr>
            <p:cNvPr name="TextBox 28" id="28"/>
            <p:cNvSpPr txBox="true"/>
            <p:nvPr/>
          </p:nvSpPr>
          <p:spPr>
            <a:xfrm>
              <a:off x="114300" y="-66675"/>
              <a:ext cx="584200" cy="765175"/>
            </a:xfrm>
            <a:prstGeom prst="rect">
              <a:avLst/>
            </a:prstGeom>
          </p:spPr>
          <p:txBody>
            <a:bodyPr anchor="ctr" rtlCol="false" tIns="61771" lIns="61771" bIns="61771" rIns="61771"/>
            <a:lstStyle/>
            <a:p>
              <a:pPr algn="ctr">
                <a:lnSpc>
                  <a:spcPts val="3750"/>
                </a:lnSpc>
              </a:pPr>
            </a:p>
          </p:txBody>
        </p:sp>
      </p:grpSp>
      <p:grpSp>
        <p:nvGrpSpPr>
          <p:cNvPr name="Group 29" id="29"/>
          <p:cNvGrpSpPr/>
          <p:nvPr/>
        </p:nvGrpSpPr>
        <p:grpSpPr>
          <a:xfrm rot="0">
            <a:off x="9144000" y="2230008"/>
            <a:ext cx="10513624" cy="5753750"/>
            <a:chOff x="0" y="0"/>
            <a:chExt cx="1276344" cy="698500"/>
          </a:xfrm>
        </p:grpSpPr>
        <p:sp>
          <p:nvSpPr>
            <p:cNvPr name="Freeform 30" id="30"/>
            <p:cNvSpPr/>
            <p:nvPr/>
          </p:nvSpPr>
          <p:spPr>
            <a:xfrm flipH="false" flipV="false" rot="0">
              <a:off x="4242" y="0"/>
              <a:ext cx="1267860" cy="698500"/>
            </a:xfrm>
            <a:custGeom>
              <a:avLst/>
              <a:gdLst/>
              <a:ahLst/>
              <a:cxnLst/>
              <a:rect r="r" b="b" t="t" l="l"/>
              <a:pathLst>
                <a:path h="698500" w="1267860">
                  <a:moveTo>
                    <a:pt x="1260993" y="368344"/>
                  </a:moveTo>
                  <a:lnTo>
                    <a:pt x="1080012" y="679406"/>
                  </a:lnTo>
                  <a:cubicBezTo>
                    <a:pt x="1073134" y="691227"/>
                    <a:pt x="1060488" y="698500"/>
                    <a:pt x="1046811" y="698500"/>
                  </a:cubicBezTo>
                  <a:lnTo>
                    <a:pt x="221049" y="698500"/>
                  </a:lnTo>
                  <a:cubicBezTo>
                    <a:pt x="207372" y="698500"/>
                    <a:pt x="194727" y="691227"/>
                    <a:pt x="187849" y="679406"/>
                  </a:cubicBezTo>
                  <a:lnTo>
                    <a:pt x="6867" y="368344"/>
                  </a:lnTo>
                  <a:cubicBezTo>
                    <a:pt x="0" y="356541"/>
                    <a:pt x="0" y="341959"/>
                    <a:pt x="6867" y="330156"/>
                  </a:cubicBezTo>
                  <a:lnTo>
                    <a:pt x="187849" y="19094"/>
                  </a:lnTo>
                  <a:cubicBezTo>
                    <a:pt x="194727" y="7273"/>
                    <a:pt x="207372" y="0"/>
                    <a:pt x="221049" y="0"/>
                  </a:cubicBezTo>
                  <a:lnTo>
                    <a:pt x="1046811" y="0"/>
                  </a:lnTo>
                  <a:cubicBezTo>
                    <a:pt x="1060488" y="0"/>
                    <a:pt x="1073134" y="7273"/>
                    <a:pt x="1080012" y="19094"/>
                  </a:cubicBezTo>
                  <a:lnTo>
                    <a:pt x="1260993" y="330156"/>
                  </a:lnTo>
                  <a:cubicBezTo>
                    <a:pt x="1267860" y="341959"/>
                    <a:pt x="1267860" y="356541"/>
                    <a:pt x="1260993" y="368344"/>
                  </a:cubicBezTo>
                  <a:close/>
                </a:path>
              </a:pathLst>
            </a:custGeom>
            <a:blipFill>
              <a:blip r:embed="rId17"/>
              <a:stretch>
                <a:fillRect l="268" t="-53773" r="268" b="-53773"/>
              </a:stretch>
            </a:blipFill>
            <a:ln w="209550" cap="rnd">
              <a:solidFill>
                <a:srgbClr val="FFFFFF"/>
              </a:solidFill>
              <a:prstDash val="solid"/>
              <a:round/>
            </a:ln>
          </p:spPr>
        </p:sp>
      </p:grpSp>
      <p:sp>
        <p:nvSpPr>
          <p:cNvPr name="TextBox 31" id="31"/>
          <p:cNvSpPr txBox="true"/>
          <p:nvPr/>
        </p:nvSpPr>
        <p:spPr>
          <a:xfrm rot="0">
            <a:off x="2580853" y="3079376"/>
            <a:ext cx="6124168" cy="3784600"/>
          </a:xfrm>
          <a:prstGeom prst="rect">
            <a:avLst/>
          </a:prstGeom>
        </p:spPr>
        <p:txBody>
          <a:bodyPr anchor="t" rtlCol="false" tIns="0" lIns="0" bIns="0" rIns="0">
            <a:spAutoFit/>
          </a:bodyPr>
          <a:lstStyle/>
          <a:p>
            <a:pPr algn="ctr">
              <a:lnSpc>
                <a:spcPts val="7474"/>
              </a:lnSpc>
            </a:pPr>
            <a:r>
              <a:rPr lang="en-US" b="true" sz="6499">
                <a:solidFill>
                  <a:srgbClr val="23403D"/>
                </a:solidFill>
                <a:latin typeface="TT Norms Bold"/>
                <a:ea typeface="TT Norms Bold"/>
                <a:cs typeface="TT Norms Bold"/>
                <a:sym typeface="TT Norms Bold"/>
              </a:rPr>
              <a:t>THANK YOU!</a:t>
            </a:r>
          </a:p>
          <a:p>
            <a:pPr algn="ctr">
              <a:lnSpc>
                <a:spcPts val="7474"/>
              </a:lnSpc>
            </a:pPr>
          </a:p>
          <a:p>
            <a:pPr algn="ctr">
              <a:lnSpc>
                <a:spcPts val="7474"/>
              </a:lnSpc>
            </a:pPr>
            <a:r>
              <a:rPr lang="en-US" b="true" sz="6499">
                <a:solidFill>
                  <a:srgbClr val="23403D"/>
                </a:solidFill>
                <a:latin typeface="TT Norms Bold"/>
                <a:ea typeface="TT Norms Bold"/>
                <a:cs typeface="TT Norms Bold"/>
                <a:sym typeface="TT Norms Bold"/>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sp>
        <p:nvSpPr>
          <p:cNvPr name="AutoShape 3" id="3"/>
          <p:cNvSpPr/>
          <p:nvPr/>
        </p:nvSpPr>
        <p:spPr>
          <a:xfrm>
            <a:off x="2076271" y="5137273"/>
            <a:ext cx="5809568" cy="0"/>
          </a:xfrm>
          <a:prstGeom prst="line">
            <a:avLst/>
          </a:prstGeom>
          <a:ln cap="flat" w="19050">
            <a:solidFill>
              <a:srgbClr val="BC86A8">
                <a:alpha val="49804"/>
              </a:srgbClr>
            </a:solidFill>
            <a:prstDash val="solid"/>
            <a:headEnd type="none" len="sm" w="sm"/>
            <a:tailEnd type="none" len="sm" w="sm"/>
          </a:ln>
        </p:spPr>
      </p:sp>
      <p:sp>
        <p:nvSpPr>
          <p:cNvPr name="AutoShape 4" id="4"/>
          <p:cNvSpPr/>
          <p:nvPr/>
        </p:nvSpPr>
        <p:spPr>
          <a:xfrm>
            <a:off x="10273261" y="5137273"/>
            <a:ext cx="5809568" cy="0"/>
          </a:xfrm>
          <a:prstGeom prst="line">
            <a:avLst/>
          </a:prstGeom>
          <a:ln cap="flat" w="19050">
            <a:solidFill>
              <a:srgbClr val="BC86A8">
                <a:alpha val="49804"/>
              </a:srgbClr>
            </a:solidFill>
            <a:prstDash val="solid"/>
            <a:headEnd type="none" len="sm" w="sm"/>
            <a:tailEnd type="none" len="sm" w="sm"/>
          </a:ln>
        </p:spPr>
      </p:sp>
      <p:sp>
        <p:nvSpPr>
          <p:cNvPr name="AutoShape 5" id="5"/>
          <p:cNvSpPr/>
          <p:nvPr/>
        </p:nvSpPr>
        <p:spPr>
          <a:xfrm>
            <a:off x="2076271" y="6165973"/>
            <a:ext cx="5809568" cy="0"/>
          </a:xfrm>
          <a:prstGeom prst="line">
            <a:avLst/>
          </a:prstGeom>
          <a:ln cap="flat" w="19050">
            <a:solidFill>
              <a:srgbClr val="BC86A8">
                <a:alpha val="49804"/>
              </a:srgbClr>
            </a:solidFill>
            <a:prstDash val="solid"/>
            <a:headEnd type="none" len="sm" w="sm"/>
            <a:tailEnd type="none" len="sm" w="sm"/>
          </a:ln>
        </p:spPr>
      </p:sp>
      <p:sp>
        <p:nvSpPr>
          <p:cNvPr name="AutoShape 6" id="6"/>
          <p:cNvSpPr/>
          <p:nvPr/>
        </p:nvSpPr>
        <p:spPr>
          <a:xfrm>
            <a:off x="10273261" y="6165973"/>
            <a:ext cx="5809568" cy="0"/>
          </a:xfrm>
          <a:prstGeom prst="line">
            <a:avLst/>
          </a:prstGeom>
          <a:ln cap="flat" w="19050">
            <a:solidFill>
              <a:srgbClr val="BC86A8">
                <a:alpha val="49804"/>
              </a:srgbClr>
            </a:solidFill>
            <a:prstDash val="solid"/>
            <a:headEnd type="none" len="sm" w="sm"/>
            <a:tailEnd type="none" len="sm" w="sm"/>
          </a:ln>
        </p:spPr>
      </p:sp>
      <p:grpSp>
        <p:nvGrpSpPr>
          <p:cNvPr name="Group 7" id="7"/>
          <p:cNvGrpSpPr/>
          <p:nvPr/>
        </p:nvGrpSpPr>
        <p:grpSpPr>
          <a:xfrm rot="5400000">
            <a:off x="1213310" y="4499273"/>
            <a:ext cx="500647" cy="438066"/>
            <a:chOff x="0" y="0"/>
            <a:chExt cx="812800" cy="711200"/>
          </a:xfrm>
        </p:grpSpPr>
        <p:sp>
          <p:nvSpPr>
            <p:cNvPr name="Freeform 8" id="8"/>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0" id="10"/>
          <p:cNvGrpSpPr/>
          <p:nvPr/>
        </p:nvGrpSpPr>
        <p:grpSpPr>
          <a:xfrm rot="5400000">
            <a:off x="9410299" y="4499273"/>
            <a:ext cx="500647" cy="438066"/>
            <a:chOff x="0" y="0"/>
            <a:chExt cx="812800" cy="711200"/>
          </a:xfrm>
        </p:grpSpPr>
        <p:sp>
          <p:nvSpPr>
            <p:cNvPr name="Freeform 11" id="11"/>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12" id="12"/>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3" id="13"/>
          <p:cNvGrpSpPr/>
          <p:nvPr/>
        </p:nvGrpSpPr>
        <p:grpSpPr>
          <a:xfrm rot="5400000">
            <a:off x="1213310" y="5527973"/>
            <a:ext cx="500647" cy="438066"/>
            <a:chOff x="0" y="0"/>
            <a:chExt cx="812800" cy="711200"/>
          </a:xfrm>
        </p:grpSpPr>
        <p:sp>
          <p:nvSpPr>
            <p:cNvPr name="Freeform 14" id="14"/>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15" id="1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6" id="16"/>
          <p:cNvGrpSpPr/>
          <p:nvPr/>
        </p:nvGrpSpPr>
        <p:grpSpPr>
          <a:xfrm rot="5400000">
            <a:off x="9410299" y="5527973"/>
            <a:ext cx="500647" cy="438066"/>
            <a:chOff x="0" y="0"/>
            <a:chExt cx="812800" cy="711200"/>
          </a:xfrm>
        </p:grpSpPr>
        <p:sp>
          <p:nvSpPr>
            <p:cNvPr name="Freeform 17" id="17"/>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AutoShape 19" id="19"/>
          <p:cNvSpPr/>
          <p:nvPr/>
        </p:nvSpPr>
        <p:spPr>
          <a:xfrm>
            <a:off x="2076271" y="7194673"/>
            <a:ext cx="5809568" cy="0"/>
          </a:xfrm>
          <a:prstGeom prst="line">
            <a:avLst/>
          </a:prstGeom>
          <a:ln cap="flat" w="19050">
            <a:solidFill>
              <a:srgbClr val="BC86A8">
                <a:alpha val="49804"/>
              </a:srgbClr>
            </a:solidFill>
            <a:prstDash val="solid"/>
            <a:headEnd type="none" len="sm" w="sm"/>
            <a:tailEnd type="none" len="sm" w="sm"/>
          </a:ln>
        </p:spPr>
      </p:sp>
      <p:sp>
        <p:nvSpPr>
          <p:cNvPr name="AutoShape 20" id="20"/>
          <p:cNvSpPr/>
          <p:nvPr/>
        </p:nvSpPr>
        <p:spPr>
          <a:xfrm>
            <a:off x="2076271" y="8248650"/>
            <a:ext cx="5809568" cy="0"/>
          </a:xfrm>
          <a:prstGeom prst="line">
            <a:avLst/>
          </a:prstGeom>
          <a:ln cap="flat" w="19050">
            <a:solidFill>
              <a:srgbClr val="BC86A8">
                <a:alpha val="49804"/>
              </a:srgbClr>
            </a:solidFill>
            <a:prstDash val="solid"/>
            <a:headEnd type="none" len="sm" w="sm"/>
            <a:tailEnd type="none" len="sm" w="sm"/>
          </a:ln>
        </p:spPr>
      </p:sp>
      <p:sp>
        <p:nvSpPr>
          <p:cNvPr name="AutoShape 21" id="21"/>
          <p:cNvSpPr/>
          <p:nvPr/>
        </p:nvSpPr>
        <p:spPr>
          <a:xfrm>
            <a:off x="10273261" y="8239125"/>
            <a:ext cx="5809568" cy="0"/>
          </a:xfrm>
          <a:prstGeom prst="line">
            <a:avLst/>
          </a:prstGeom>
          <a:ln cap="flat" w="19050">
            <a:solidFill>
              <a:srgbClr val="BC86A8">
                <a:alpha val="49804"/>
              </a:srgbClr>
            </a:solidFill>
            <a:prstDash val="solid"/>
            <a:headEnd type="none" len="sm" w="sm"/>
            <a:tailEnd type="none" len="sm" w="sm"/>
          </a:ln>
        </p:spPr>
      </p:sp>
      <p:sp>
        <p:nvSpPr>
          <p:cNvPr name="AutoShape 22" id="22"/>
          <p:cNvSpPr/>
          <p:nvPr/>
        </p:nvSpPr>
        <p:spPr>
          <a:xfrm>
            <a:off x="10273261" y="7194673"/>
            <a:ext cx="5809568" cy="0"/>
          </a:xfrm>
          <a:prstGeom prst="line">
            <a:avLst/>
          </a:prstGeom>
          <a:ln cap="flat" w="19050">
            <a:solidFill>
              <a:srgbClr val="BC86A8">
                <a:alpha val="49804"/>
              </a:srgbClr>
            </a:solidFill>
            <a:prstDash val="solid"/>
            <a:headEnd type="none" len="sm" w="sm"/>
            <a:tailEnd type="none" len="sm" w="sm"/>
          </a:ln>
        </p:spPr>
      </p:sp>
      <p:grpSp>
        <p:nvGrpSpPr>
          <p:cNvPr name="Group 23" id="23"/>
          <p:cNvGrpSpPr/>
          <p:nvPr/>
        </p:nvGrpSpPr>
        <p:grpSpPr>
          <a:xfrm rot="5400000">
            <a:off x="1213310" y="6556673"/>
            <a:ext cx="500647" cy="438066"/>
            <a:chOff x="0" y="0"/>
            <a:chExt cx="812800" cy="711200"/>
          </a:xfrm>
        </p:grpSpPr>
        <p:sp>
          <p:nvSpPr>
            <p:cNvPr name="Freeform 24" id="24"/>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25" id="2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6" id="26"/>
          <p:cNvGrpSpPr/>
          <p:nvPr/>
        </p:nvGrpSpPr>
        <p:grpSpPr>
          <a:xfrm rot="5400000">
            <a:off x="1213310" y="7606963"/>
            <a:ext cx="500647" cy="438066"/>
            <a:chOff x="0" y="0"/>
            <a:chExt cx="812800" cy="711200"/>
          </a:xfrm>
        </p:grpSpPr>
        <p:sp>
          <p:nvSpPr>
            <p:cNvPr name="Freeform 27" id="27"/>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28" id="28"/>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9" id="29"/>
          <p:cNvGrpSpPr/>
          <p:nvPr/>
        </p:nvGrpSpPr>
        <p:grpSpPr>
          <a:xfrm rot="5400000">
            <a:off x="9410299" y="7606963"/>
            <a:ext cx="500647" cy="438066"/>
            <a:chOff x="0" y="0"/>
            <a:chExt cx="812800" cy="711200"/>
          </a:xfrm>
        </p:grpSpPr>
        <p:sp>
          <p:nvSpPr>
            <p:cNvPr name="Freeform 30" id="30"/>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31" id="31"/>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32" id="32"/>
          <p:cNvGrpSpPr/>
          <p:nvPr/>
        </p:nvGrpSpPr>
        <p:grpSpPr>
          <a:xfrm rot="5400000">
            <a:off x="9410299" y="6556673"/>
            <a:ext cx="500647" cy="438066"/>
            <a:chOff x="0" y="0"/>
            <a:chExt cx="812800" cy="711200"/>
          </a:xfrm>
        </p:grpSpPr>
        <p:sp>
          <p:nvSpPr>
            <p:cNvPr name="Freeform 33" id="33"/>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34" id="34"/>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35" id="35"/>
          <p:cNvSpPr/>
          <p:nvPr/>
        </p:nvSpPr>
        <p:spPr>
          <a:xfrm flipH="false" flipV="false" rot="-5400000">
            <a:off x="-377917" y="4370418"/>
            <a:ext cx="1022473" cy="511236"/>
          </a:xfrm>
          <a:custGeom>
            <a:avLst/>
            <a:gdLst/>
            <a:ahLst/>
            <a:cxnLst/>
            <a:rect r="r" b="b" t="t" l="l"/>
            <a:pathLst>
              <a:path h="511236" w="1022473">
                <a:moveTo>
                  <a:pt x="0" y="0"/>
                </a:moveTo>
                <a:lnTo>
                  <a:pt x="1022473" y="0"/>
                </a:lnTo>
                <a:lnTo>
                  <a:pt x="1022473" y="511237"/>
                </a:lnTo>
                <a:lnTo>
                  <a:pt x="0" y="511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10800000">
            <a:off x="-912042" y="9972675"/>
            <a:ext cx="18171342" cy="1488977"/>
          </a:xfrm>
          <a:custGeom>
            <a:avLst/>
            <a:gdLst/>
            <a:ahLst/>
            <a:cxnLst/>
            <a:rect r="r" b="b" t="t" l="l"/>
            <a:pathLst>
              <a:path h="1488977" w="18171342">
                <a:moveTo>
                  <a:pt x="0" y="0"/>
                </a:moveTo>
                <a:lnTo>
                  <a:pt x="18171342" y="0"/>
                </a:lnTo>
                <a:lnTo>
                  <a:pt x="18171342" y="1488977"/>
                </a:lnTo>
                <a:lnTo>
                  <a:pt x="0" y="1488977"/>
                </a:lnTo>
                <a:lnTo>
                  <a:pt x="0" y="0"/>
                </a:lnTo>
                <a:close/>
              </a:path>
            </a:pathLst>
          </a:custGeom>
          <a:blipFill>
            <a:blip r:embed="rId6">
              <a:extLst>
                <a:ext uri="{96DAC541-7B7A-43D3-8B79-37D633B846F1}">
                  <asvg:svgBlip xmlns:asvg="http://schemas.microsoft.com/office/drawing/2016/SVG/main" r:embed="rId7"/>
                </a:ext>
              </a:extLst>
            </a:blip>
            <a:stretch>
              <a:fillRect l="0" t="-542230" r="0" b="0"/>
            </a:stretch>
          </a:blipFill>
        </p:spPr>
      </p:sp>
      <p:sp>
        <p:nvSpPr>
          <p:cNvPr name="TextBox 37" id="37"/>
          <p:cNvSpPr txBox="true"/>
          <p:nvPr/>
        </p:nvSpPr>
        <p:spPr>
          <a:xfrm rot="0">
            <a:off x="9289414" y="1082004"/>
            <a:ext cx="4903239" cy="1184275"/>
          </a:xfrm>
          <a:prstGeom prst="rect">
            <a:avLst/>
          </a:prstGeom>
        </p:spPr>
        <p:txBody>
          <a:bodyPr anchor="t" rtlCol="false" tIns="0" lIns="0" bIns="0" rIns="0">
            <a:spAutoFit/>
          </a:bodyPr>
          <a:lstStyle/>
          <a:p>
            <a:pPr algn="l">
              <a:lnSpc>
                <a:spcPts val="9200"/>
              </a:lnSpc>
            </a:pPr>
            <a:r>
              <a:rPr lang="en-US" sz="8000" b="true">
                <a:solidFill>
                  <a:srgbClr val="FFFFFF"/>
                </a:solidFill>
                <a:latin typeface="TT Norms Bold"/>
                <a:ea typeface="TT Norms Bold"/>
                <a:cs typeface="TT Norms Bold"/>
                <a:sym typeface="TT Norms Bold"/>
              </a:rPr>
              <a:t>AGENDA</a:t>
            </a:r>
          </a:p>
        </p:txBody>
      </p:sp>
      <p:grpSp>
        <p:nvGrpSpPr>
          <p:cNvPr name="Group 38" id="38"/>
          <p:cNvGrpSpPr/>
          <p:nvPr/>
        </p:nvGrpSpPr>
        <p:grpSpPr>
          <a:xfrm rot="0">
            <a:off x="5873230" y="-429546"/>
            <a:ext cx="9272041" cy="3541681"/>
            <a:chOff x="0" y="0"/>
            <a:chExt cx="930920" cy="355587"/>
          </a:xfrm>
        </p:grpSpPr>
        <p:sp>
          <p:nvSpPr>
            <p:cNvPr name="Freeform 39" id="39"/>
            <p:cNvSpPr/>
            <p:nvPr/>
          </p:nvSpPr>
          <p:spPr>
            <a:xfrm flipH="false" flipV="false" rot="0">
              <a:off x="0" y="0"/>
              <a:ext cx="930920" cy="355587"/>
            </a:xfrm>
            <a:custGeom>
              <a:avLst/>
              <a:gdLst/>
              <a:ahLst/>
              <a:cxnLst/>
              <a:rect r="r" b="b" t="t" l="l"/>
              <a:pathLst>
                <a:path h="355587" w="930920">
                  <a:moveTo>
                    <a:pt x="727720" y="0"/>
                  </a:moveTo>
                  <a:lnTo>
                    <a:pt x="0" y="0"/>
                  </a:lnTo>
                  <a:lnTo>
                    <a:pt x="203200" y="355587"/>
                  </a:lnTo>
                  <a:lnTo>
                    <a:pt x="930920" y="355587"/>
                  </a:lnTo>
                  <a:lnTo>
                    <a:pt x="727720" y="0"/>
                  </a:lnTo>
                  <a:close/>
                </a:path>
              </a:pathLst>
            </a:custGeom>
            <a:solidFill>
              <a:srgbClr val="FFFFFF"/>
            </a:solidFill>
          </p:spPr>
        </p:sp>
        <p:sp>
          <p:nvSpPr>
            <p:cNvPr name="TextBox 40" id="40"/>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grpSp>
        <p:nvGrpSpPr>
          <p:cNvPr name="Group 41" id="41"/>
          <p:cNvGrpSpPr/>
          <p:nvPr/>
        </p:nvGrpSpPr>
        <p:grpSpPr>
          <a:xfrm rot="-10800000">
            <a:off x="4986388" y="-589970"/>
            <a:ext cx="4612179" cy="3862529"/>
            <a:chOff x="0" y="0"/>
            <a:chExt cx="812800" cy="680690"/>
          </a:xfrm>
        </p:grpSpPr>
        <p:sp>
          <p:nvSpPr>
            <p:cNvPr name="Freeform 42" id="42"/>
            <p:cNvSpPr/>
            <p:nvPr/>
          </p:nvSpPr>
          <p:spPr>
            <a:xfrm flipH="false" flipV="false" rot="0">
              <a:off x="20421" y="28584"/>
              <a:ext cx="771959" cy="652106"/>
            </a:xfrm>
            <a:custGeom>
              <a:avLst/>
              <a:gdLst/>
              <a:ahLst/>
              <a:cxnLst/>
              <a:rect r="r" b="b" t="t" l="l"/>
              <a:pathLst>
                <a:path h="652106" w="771959">
                  <a:moveTo>
                    <a:pt x="411794" y="14654"/>
                  </a:moveTo>
                  <a:lnTo>
                    <a:pt x="766564" y="608868"/>
                  </a:lnTo>
                  <a:cubicBezTo>
                    <a:pt x="771838" y="617701"/>
                    <a:pt x="771958" y="628686"/>
                    <a:pt x="766880" y="637632"/>
                  </a:cubicBezTo>
                  <a:cubicBezTo>
                    <a:pt x="761802" y="646578"/>
                    <a:pt x="752309" y="652106"/>
                    <a:pt x="742022" y="652106"/>
                  </a:cubicBezTo>
                  <a:lnTo>
                    <a:pt x="29936" y="652106"/>
                  </a:lnTo>
                  <a:cubicBezTo>
                    <a:pt x="19649" y="652106"/>
                    <a:pt x="10156" y="646578"/>
                    <a:pt x="5078" y="637632"/>
                  </a:cubicBezTo>
                  <a:cubicBezTo>
                    <a:pt x="0" y="628686"/>
                    <a:pt x="120" y="617701"/>
                    <a:pt x="5394" y="608868"/>
                  </a:cubicBezTo>
                  <a:lnTo>
                    <a:pt x="360164" y="14654"/>
                  </a:lnTo>
                  <a:cubicBezTo>
                    <a:pt x="365590" y="5566"/>
                    <a:pt x="375395" y="0"/>
                    <a:pt x="385979" y="0"/>
                  </a:cubicBezTo>
                  <a:cubicBezTo>
                    <a:pt x="396563" y="0"/>
                    <a:pt x="406368" y="5566"/>
                    <a:pt x="411794" y="14654"/>
                  </a:cubicBezTo>
                  <a:close/>
                </a:path>
              </a:pathLst>
            </a:custGeom>
            <a:solidFill>
              <a:srgbClr val="BC86A8">
                <a:alpha val="89804"/>
              </a:srgbClr>
            </a:solidFill>
          </p:spPr>
        </p:sp>
        <p:sp>
          <p:nvSpPr>
            <p:cNvPr name="TextBox 43" id="43"/>
            <p:cNvSpPr txBox="true"/>
            <p:nvPr/>
          </p:nvSpPr>
          <p:spPr>
            <a:xfrm>
              <a:off x="127000" y="249360"/>
              <a:ext cx="558800" cy="382710"/>
            </a:xfrm>
            <a:prstGeom prst="rect">
              <a:avLst/>
            </a:prstGeom>
          </p:spPr>
          <p:txBody>
            <a:bodyPr anchor="ctr" rtlCol="false" tIns="50800" lIns="50800" bIns="50800" rIns="50800"/>
            <a:lstStyle/>
            <a:p>
              <a:pPr algn="ctr">
                <a:lnSpc>
                  <a:spcPts val="3750"/>
                </a:lnSpc>
              </a:pPr>
            </a:p>
          </p:txBody>
        </p:sp>
      </p:grpSp>
      <p:grpSp>
        <p:nvGrpSpPr>
          <p:cNvPr name="Group 44" id="44"/>
          <p:cNvGrpSpPr/>
          <p:nvPr/>
        </p:nvGrpSpPr>
        <p:grpSpPr>
          <a:xfrm rot="0">
            <a:off x="6297359" y="-429546"/>
            <a:ext cx="14319000" cy="3541681"/>
            <a:chOff x="0" y="0"/>
            <a:chExt cx="1437638" cy="355587"/>
          </a:xfrm>
        </p:grpSpPr>
        <p:sp>
          <p:nvSpPr>
            <p:cNvPr name="Freeform 45" id="45"/>
            <p:cNvSpPr/>
            <p:nvPr/>
          </p:nvSpPr>
          <p:spPr>
            <a:xfrm flipH="false" flipV="false" rot="0">
              <a:off x="6383" y="0"/>
              <a:ext cx="1424873" cy="355587"/>
            </a:xfrm>
            <a:custGeom>
              <a:avLst/>
              <a:gdLst/>
              <a:ahLst/>
              <a:cxnLst/>
              <a:rect r="r" b="b" t="t" l="l"/>
              <a:pathLst>
                <a:path h="355587" w="1424873">
                  <a:moveTo>
                    <a:pt x="1211835" y="0"/>
                  </a:moveTo>
                  <a:lnTo>
                    <a:pt x="9837" y="0"/>
                  </a:lnTo>
                  <a:cubicBezTo>
                    <a:pt x="6482" y="0"/>
                    <a:pt x="3380" y="1786"/>
                    <a:pt x="1696" y="4688"/>
                  </a:cubicBezTo>
                  <a:cubicBezTo>
                    <a:pt x="12" y="7590"/>
                    <a:pt x="0" y="11170"/>
                    <a:pt x="1665" y="14083"/>
                  </a:cubicBezTo>
                  <a:lnTo>
                    <a:pt x="188769" y="341504"/>
                  </a:lnTo>
                  <a:cubicBezTo>
                    <a:pt x="193746" y="350213"/>
                    <a:pt x="203007" y="355587"/>
                    <a:pt x="213037" y="355587"/>
                  </a:cubicBezTo>
                  <a:lnTo>
                    <a:pt x="1415035" y="355587"/>
                  </a:lnTo>
                  <a:cubicBezTo>
                    <a:pt x="1418391" y="355587"/>
                    <a:pt x="1421492" y="353801"/>
                    <a:pt x="1423176" y="350899"/>
                  </a:cubicBezTo>
                  <a:cubicBezTo>
                    <a:pt x="1424861" y="347997"/>
                    <a:pt x="1424872" y="344418"/>
                    <a:pt x="1423208" y="341504"/>
                  </a:cubicBezTo>
                  <a:lnTo>
                    <a:pt x="1236103" y="14083"/>
                  </a:lnTo>
                  <a:cubicBezTo>
                    <a:pt x="1231127" y="5374"/>
                    <a:pt x="1221865" y="0"/>
                    <a:pt x="1211835" y="0"/>
                  </a:cubicBezTo>
                  <a:close/>
                </a:path>
              </a:pathLst>
            </a:custGeom>
            <a:solidFill>
              <a:srgbClr val="7C4D79"/>
            </a:solidFill>
          </p:spPr>
        </p:sp>
        <p:sp>
          <p:nvSpPr>
            <p:cNvPr name="TextBox 46" id="46"/>
            <p:cNvSpPr txBox="true"/>
            <p:nvPr/>
          </p:nvSpPr>
          <p:spPr>
            <a:xfrm>
              <a:off x="101600" y="-66675"/>
              <a:ext cx="1234438" cy="422262"/>
            </a:xfrm>
            <a:prstGeom prst="rect">
              <a:avLst/>
            </a:prstGeom>
          </p:spPr>
          <p:txBody>
            <a:bodyPr anchor="ctr" rtlCol="false" tIns="50800" lIns="50800" bIns="50800" rIns="50800"/>
            <a:lstStyle/>
            <a:p>
              <a:pPr algn="ctr">
                <a:lnSpc>
                  <a:spcPts val="3750"/>
                </a:lnSpc>
              </a:pPr>
            </a:p>
          </p:txBody>
        </p:sp>
      </p:grpSp>
      <p:sp>
        <p:nvSpPr>
          <p:cNvPr name="Freeform 47" id="47"/>
          <p:cNvSpPr/>
          <p:nvPr/>
        </p:nvSpPr>
        <p:spPr>
          <a:xfrm flipH="true" flipV="false" rot="2513844">
            <a:off x="13393500" y="-665480"/>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48" id="48"/>
          <p:cNvSpPr/>
          <p:nvPr/>
        </p:nvSpPr>
        <p:spPr>
          <a:xfrm flipH="false" flipV="false" rot="-5400000">
            <a:off x="17259300" y="7096804"/>
            <a:ext cx="2057400" cy="807530"/>
          </a:xfrm>
          <a:custGeom>
            <a:avLst/>
            <a:gdLst/>
            <a:ahLst/>
            <a:cxnLst/>
            <a:rect r="r" b="b" t="t" l="l"/>
            <a:pathLst>
              <a:path h="807530" w="2057400">
                <a:moveTo>
                  <a:pt x="0" y="0"/>
                </a:moveTo>
                <a:lnTo>
                  <a:pt x="2057400" y="0"/>
                </a:lnTo>
                <a:lnTo>
                  <a:pt x="2057400" y="807530"/>
                </a:lnTo>
                <a:lnTo>
                  <a:pt x="0" y="8075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75322" y="-161925"/>
            <a:ext cx="3214688" cy="3086100"/>
          </a:xfrm>
          <a:custGeom>
            <a:avLst/>
            <a:gdLst/>
            <a:ahLst/>
            <a:cxnLst/>
            <a:rect r="r" b="b" t="t" l="l"/>
            <a:pathLst>
              <a:path h="3086100" w="3214688">
                <a:moveTo>
                  <a:pt x="0" y="0"/>
                </a:moveTo>
                <a:lnTo>
                  <a:pt x="3214688" y="0"/>
                </a:lnTo>
                <a:lnTo>
                  <a:pt x="3214688" y="3086100"/>
                </a:lnTo>
                <a:lnTo>
                  <a:pt x="0" y="30861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50" id="50"/>
          <p:cNvSpPr txBox="true"/>
          <p:nvPr/>
        </p:nvSpPr>
        <p:spPr>
          <a:xfrm rot="0">
            <a:off x="2076271" y="4347333"/>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Introduction</a:t>
            </a:r>
          </a:p>
        </p:txBody>
      </p:sp>
      <p:sp>
        <p:nvSpPr>
          <p:cNvPr name="TextBox 51" id="51"/>
          <p:cNvSpPr txBox="true"/>
          <p:nvPr/>
        </p:nvSpPr>
        <p:spPr>
          <a:xfrm rot="0">
            <a:off x="10273261" y="4347333"/>
            <a:ext cx="4903239"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Model Assumptions</a:t>
            </a:r>
          </a:p>
        </p:txBody>
      </p:sp>
      <p:sp>
        <p:nvSpPr>
          <p:cNvPr name="TextBox 52" id="52"/>
          <p:cNvSpPr txBox="true"/>
          <p:nvPr/>
        </p:nvSpPr>
        <p:spPr>
          <a:xfrm rot="0">
            <a:off x="2076271" y="5376033"/>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Data Collection and Cleaning</a:t>
            </a:r>
          </a:p>
        </p:txBody>
      </p:sp>
      <p:sp>
        <p:nvSpPr>
          <p:cNvPr name="TextBox 53" id="53"/>
          <p:cNvSpPr txBox="true"/>
          <p:nvPr/>
        </p:nvSpPr>
        <p:spPr>
          <a:xfrm rot="0">
            <a:off x="10273261" y="5376033"/>
            <a:ext cx="4903239"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Multiple Linear Regression Model</a:t>
            </a:r>
          </a:p>
        </p:txBody>
      </p:sp>
      <p:sp>
        <p:nvSpPr>
          <p:cNvPr name="TextBox 54" id="54"/>
          <p:cNvSpPr txBox="true"/>
          <p:nvPr/>
        </p:nvSpPr>
        <p:spPr>
          <a:xfrm rot="0">
            <a:off x="7282952" y="43289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01</a:t>
            </a:r>
          </a:p>
        </p:txBody>
      </p:sp>
      <p:sp>
        <p:nvSpPr>
          <p:cNvPr name="TextBox 55" id="55"/>
          <p:cNvSpPr txBox="true"/>
          <p:nvPr/>
        </p:nvSpPr>
        <p:spPr>
          <a:xfrm rot="0">
            <a:off x="15479942" y="43289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05</a:t>
            </a:r>
          </a:p>
        </p:txBody>
      </p:sp>
      <p:sp>
        <p:nvSpPr>
          <p:cNvPr name="TextBox 56" id="56"/>
          <p:cNvSpPr txBox="true"/>
          <p:nvPr/>
        </p:nvSpPr>
        <p:spPr>
          <a:xfrm rot="0">
            <a:off x="7282952" y="53576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02</a:t>
            </a:r>
          </a:p>
        </p:txBody>
      </p:sp>
      <p:sp>
        <p:nvSpPr>
          <p:cNvPr name="TextBox 57" id="57"/>
          <p:cNvSpPr txBox="true"/>
          <p:nvPr/>
        </p:nvSpPr>
        <p:spPr>
          <a:xfrm rot="0">
            <a:off x="15479942" y="53576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06</a:t>
            </a:r>
          </a:p>
        </p:txBody>
      </p:sp>
      <p:sp>
        <p:nvSpPr>
          <p:cNvPr name="TextBox 58" id="58"/>
          <p:cNvSpPr txBox="true"/>
          <p:nvPr/>
        </p:nvSpPr>
        <p:spPr>
          <a:xfrm rot="0">
            <a:off x="2076271" y="6404733"/>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Project Overview</a:t>
            </a:r>
          </a:p>
        </p:txBody>
      </p:sp>
      <p:sp>
        <p:nvSpPr>
          <p:cNvPr name="TextBox 59" id="59"/>
          <p:cNvSpPr txBox="true"/>
          <p:nvPr/>
        </p:nvSpPr>
        <p:spPr>
          <a:xfrm rot="0">
            <a:off x="2076271" y="7455023"/>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Descriptive Statistics</a:t>
            </a:r>
          </a:p>
        </p:txBody>
      </p:sp>
      <p:sp>
        <p:nvSpPr>
          <p:cNvPr name="TextBox 60" id="60"/>
          <p:cNvSpPr txBox="true"/>
          <p:nvPr/>
        </p:nvSpPr>
        <p:spPr>
          <a:xfrm rot="0">
            <a:off x="10273261" y="7455023"/>
            <a:ext cx="4816156"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Challenges and Future Work</a:t>
            </a:r>
          </a:p>
        </p:txBody>
      </p:sp>
      <p:sp>
        <p:nvSpPr>
          <p:cNvPr name="TextBox 61" id="61"/>
          <p:cNvSpPr txBox="true"/>
          <p:nvPr/>
        </p:nvSpPr>
        <p:spPr>
          <a:xfrm rot="0">
            <a:off x="10273261" y="6404733"/>
            <a:ext cx="4903239" cy="565148"/>
          </a:xfrm>
          <a:prstGeom prst="rect">
            <a:avLst/>
          </a:prstGeom>
        </p:spPr>
        <p:txBody>
          <a:bodyPr anchor="t" rtlCol="false" tIns="0" lIns="0" bIns="0" rIns="0">
            <a:spAutoFit/>
          </a:bodyPr>
          <a:lstStyle/>
          <a:p>
            <a:pPr algn="l">
              <a:lnSpc>
                <a:spcPts val="5000"/>
              </a:lnSpc>
            </a:pPr>
            <a:r>
              <a:rPr lang="en-US" sz="2500">
                <a:solidFill>
                  <a:srgbClr val="23403D"/>
                </a:solidFill>
                <a:latin typeface="TT Norms"/>
                <a:ea typeface="TT Norms"/>
                <a:cs typeface="TT Norms"/>
                <a:sym typeface="TT Norms"/>
              </a:rPr>
              <a:t>Logistic Regression Model</a:t>
            </a:r>
          </a:p>
        </p:txBody>
      </p:sp>
      <p:sp>
        <p:nvSpPr>
          <p:cNvPr name="TextBox 62" id="62"/>
          <p:cNvSpPr txBox="true"/>
          <p:nvPr/>
        </p:nvSpPr>
        <p:spPr>
          <a:xfrm rot="0">
            <a:off x="7282952" y="63863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03</a:t>
            </a:r>
          </a:p>
        </p:txBody>
      </p:sp>
      <p:sp>
        <p:nvSpPr>
          <p:cNvPr name="TextBox 63" id="63"/>
          <p:cNvSpPr txBox="true"/>
          <p:nvPr/>
        </p:nvSpPr>
        <p:spPr>
          <a:xfrm rot="0">
            <a:off x="7282952" y="743660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04</a:t>
            </a:r>
          </a:p>
        </p:txBody>
      </p:sp>
      <p:sp>
        <p:nvSpPr>
          <p:cNvPr name="TextBox 64" id="64"/>
          <p:cNvSpPr txBox="true"/>
          <p:nvPr/>
        </p:nvSpPr>
        <p:spPr>
          <a:xfrm rot="0">
            <a:off x="15479942" y="743660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08</a:t>
            </a:r>
          </a:p>
        </p:txBody>
      </p:sp>
      <p:sp>
        <p:nvSpPr>
          <p:cNvPr name="TextBox 65" id="65"/>
          <p:cNvSpPr txBox="true"/>
          <p:nvPr/>
        </p:nvSpPr>
        <p:spPr>
          <a:xfrm rot="0">
            <a:off x="15479942" y="6386318"/>
            <a:ext cx="602887" cy="565148"/>
          </a:xfrm>
          <a:prstGeom prst="rect">
            <a:avLst/>
          </a:prstGeom>
        </p:spPr>
        <p:txBody>
          <a:bodyPr anchor="t" rtlCol="false" tIns="0" lIns="0" bIns="0" rIns="0">
            <a:spAutoFit/>
          </a:bodyPr>
          <a:lstStyle/>
          <a:p>
            <a:pPr algn="ctr">
              <a:lnSpc>
                <a:spcPts val="5000"/>
              </a:lnSpc>
            </a:pPr>
            <a:r>
              <a:rPr lang="en-US" b="true" sz="2500">
                <a:solidFill>
                  <a:srgbClr val="23403D"/>
                </a:solidFill>
                <a:latin typeface="TT Norms Bold"/>
                <a:ea typeface="TT Norms Bold"/>
                <a:cs typeface="TT Norms Bold"/>
                <a:sym typeface="TT Norms Bold"/>
              </a:rPr>
              <a:t>07</a:t>
            </a:r>
          </a:p>
        </p:txBody>
      </p:sp>
      <p:sp>
        <p:nvSpPr>
          <p:cNvPr name="TextBox 66" id="66"/>
          <p:cNvSpPr txBox="true"/>
          <p:nvPr/>
        </p:nvSpPr>
        <p:spPr>
          <a:xfrm rot="0">
            <a:off x="9289414" y="1082004"/>
            <a:ext cx="4903239" cy="1184275"/>
          </a:xfrm>
          <a:prstGeom prst="rect">
            <a:avLst/>
          </a:prstGeom>
        </p:spPr>
        <p:txBody>
          <a:bodyPr anchor="t" rtlCol="false" tIns="0" lIns="0" bIns="0" rIns="0">
            <a:spAutoFit/>
          </a:bodyPr>
          <a:lstStyle/>
          <a:p>
            <a:pPr algn="l">
              <a:lnSpc>
                <a:spcPts val="9200"/>
              </a:lnSpc>
            </a:pPr>
            <a:r>
              <a:rPr lang="en-US" sz="8000" b="true">
                <a:solidFill>
                  <a:srgbClr val="FFFFFF"/>
                </a:solidFill>
                <a:latin typeface="TT Norms Bold"/>
                <a:ea typeface="TT Norms Bold"/>
                <a:cs typeface="TT Norms Bold"/>
                <a:sym typeface="TT Norms Bold"/>
              </a:rPr>
              <a:t>OUTLINE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grpSp>
        <p:nvGrpSpPr>
          <p:cNvPr name="Group 3" id="3"/>
          <p:cNvGrpSpPr/>
          <p:nvPr/>
        </p:nvGrpSpPr>
        <p:grpSpPr>
          <a:xfrm rot="0">
            <a:off x="-3272775" y="3752704"/>
            <a:ext cx="17089578" cy="5505596"/>
            <a:chOff x="0" y="0"/>
            <a:chExt cx="1258095" cy="405309"/>
          </a:xfrm>
        </p:grpSpPr>
        <p:sp>
          <p:nvSpPr>
            <p:cNvPr name="Freeform 4" id="4"/>
            <p:cNvSpPr/>
            <p:nvPr/>
          </p:nvSpPr>
          <p:spPr>
            <a:xfrm flipH="false" flipV="false" rot="0">
              <a:off x="4787" y="0"/>
              <a:ext cx="1248521" cy="405309"/>
            </a:xfrm>
            <a:custGeom>
              <a:avLst/>
              <a:gdLst/>
              <a:ahLst/>
              <a:cxnLst/>
              <a:rect r="r" b="b" t="t" l="l"/>
              <a:pathLst>
                <a:path h="405309" w="1248521">
                  <a:moveTo>
                    <a:pt x="1036517" y="0"/>
                  </a:moveTo>
                  <a:lnTo>
                    <a:pt x="8804" y="0"/>
                  </a:lnTo>
                  <a:cubicBezTo>
                    <a:pt x="5894" y="0"/>
                    <a:pt x="3193" y="1507"/>
                    <a:pt x="1665" y="3983"/>
                  </a:cubicBezTo>
                  <a:cubicBezTo>
                    <a:pt x="137" y="6458"/>
                    <a:pt x="0" y="9549"/>
                    <a:pt x="1304" y="12149"/>
                  </a:cubicBezTo>
                  <a:lnTo>
                    <a:pt x="192322" y="393160"/>
                  </a:lnTo>
                  <a:cubicBezTo>
                    <a:pt x="196056" y="400607"/>
                    <a:pt x="203673" y="405309"/>
                    <a:pt x="212004" y="405309"/>
                  </a:cubicBezTo>
                  <a:lnTo>
                    <a:pt x="1239717" y="405309"/>
                  </a:lnTo>
                  <a:cubicBezTo>
                    <a:pt x="1242626" y="405309"/>
                    <a:pt x="1245328" y="403802"/>
                    <a:pt x="1246856" y="401326"/>
                  </a:cubicBezTo>
                  <a:cubicBezTo>
                    <a:pt x="1248384" y="398851"/>
                    <a:pt x="1248521" y="395761"/>
                    <a:pt x="1247217" y="393160"/>
                  </a:cubicBezTo>
                  <a:lnTo>
                    <a:pt x="1056199" y="12149"/>
                  </a:lnTo>
                  <a:cubicBezTo>
                    <a:pt x="1052465" y="4702"/>
                    <a:pt x="1044848" y="0"/>
                    <a:pt x="1036517" y="0"/>
                  </a:cubicBezTo>
                  <a:close/>
                </a:path>
              </a:pathLst>
            </a:custGeom>
            <a:solidFill>
              <a:srgbClr val="7C4D79"/>
            </a:solidFill>
          </p:spPr>
        </p:sp>
        <p:sp>
          <p:nvSpPr>
            <p:cNvPr name="TextBox 5" id="5"/>
            <p:cNvSpPr txBox="true"/>
            <p:nvPr/>
          </p:nvSpPr>
          <p:spPr>
            <a:xfrm>
              <a:off x="101600" y="-66675"/>
              <a:ext cx="1054895" cy="471984"/>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0">
            <a:off x="1193800" y="4701769"/>
            <a:ext cx="1654131" cy="1654131"/>
          </a:xfrm>
          <a:custGeom>
            <a:avLst/>
            <a:gdLst/>
            <a:ahLst/>
            <a:cxnLst/>
            <a:rect r="r" b="b" t="t" l="l"/>
            <a:pathLst>
              <a:path h="1654131" w="1654131">
                <a:moveTo>
                  <a:pt x="0" y="0"/>
                </a:moveTo>
                <a:lnTo>
                  <a:pt x="1654131" y="0"/>
                </a:lnTo>
                <a:lnTo>
                  <a:pt x="1654131" y="1654131"/>
                </a:lnTo>
                <a:lnTo>
                  <a:pt x="0" y="1654131"/>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6211900" y="6569312"/>
            <a:ext cx="1654131" cy="1654131"/>
          </a:xfrm>
          <a:custGeom>
            <a:avLst/>
            <a:gdLst/>
            <a:ahLst/>
            <a:cxnLst/>
            <a:rect r="r" b="b" t="t" l="l"/>
            <a:pathLst>
              <a:path h="1654131" w="1654131">
                <a:moveTo>
                  <a:pt x="0" y="0"/>
                </a:moveTo>
                <a:lnTo>
                  <a:pt x="1654131" y="0"/>
                </a:lnTo>
                <a:lnTo>
                  <a:pt x="1654131" y="1654131"/>
                </a:lnTo>
                <a:lnTo>
                  <a:pt x="0" y="1654131"/>
                </a:lnTo>
                <a:lnTo>
                  <a:pt x="0" y="0"/>
                </a:lnTo>
                <a:close/>
              </a:path>
            </a:pathLst>
          </a:custGeom>
          <a:blipFill>
            <a:blip r:embed="rId4">
              <a:alphaModFix amt="50000"/>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8" id="8"/>
          <p:cNvSpPr/>
          <p:nvPr/>
        </p:nvSpPr>
        <p:spPr>
          <a:xfrm flipH="false" flipV="false" rot="0">
            <a:off x="1193800" y="6569312"/>
            <a:ext cx="1654131" cy="1654131"/>
          </a:xfrm>
          <a:custGeom>
            <a:avLst/>
            <a:gdLst/>
            <a:ahLst/>
            <a:cxnLst/>
            <a:rect r="r" b="b" t="t" l="l"/>
            <a:pathLst>
              <a:path h="1654131" w="1654131">
                <a:moveTo>
                  <a:pt x="0" y="0"/>
                </a:moveTo>
                <a:lnTo>
                  <a:pt x="1654131" y="0"/>
                </a:lnTo>
                <a:lnTo>
                  <a:pt x="1654131" y="1654131"/>
                </a:lnTo>
                <a:lnTo>
                  <a:pt x="0" y="1654131"/>
                </a:lnTo>
                <a:lnTo>
                  <a:pt x="0" y="0"/>
                </a:lnTo>
                <a:close/>
              </a:path>
            </a:pathLst>
          </a:custGeom>
          <a:blipFill>
            <a:blip r:embed="rId4">
              <a:alphaModFix amt="50000"/>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9" id="9"/>
          <p:cNvGrpSpPr/>
          <p:nvPr/>
        </p:nvGrpSpPr>
        <p:grpSpPr>
          <a:xfrm rot="0">
            <a:off x="11229999" y="-3234257"/>
            <a:ext cx="11945087" cy="12492557"/>
            <a:chOff x="0" y="0"/>
            <a:chExt cx="759608" cy="794422"/>
          </a:xfrm>
        </p:grpSpPr>
        <p:sp>
          <p:nvSpPr>
            <p:cNvPr name="Freeform 10" id="10"/>
            <p:cNvSpPr/>
            <p:nvPr/>
          </p:nvSpPr>
          <p:spPr>
            <a:xfrm flipH="false" flipV="false" rot="0">
              <a:off x="3294" y="0"/>
              <a:ext cx="753019" cy="794422"/>
            </a:xfrm>
            <a:custGeom>
              <a:avLst/>
              <a:gdLst/>
              <a:ahLst/>
              <a:cxnLst/>
              <a:rect r="r" b="b" t="t" l="l"/>
              <a:pathLst>
                <a:path h="794422" w="753019">
                  <a:moveTo>
                    <a:pt x="747458" y="414521"/>
                  </a:moveTo>
                  <a:lnTo>
                    <a:pt x="561969" y="777112"/>
                  </a:lnTo>
                  <a:cubicBezTo>
                    <a:pt x="556534" y="787737"/>
                    <a:pt x="545605" y="794422"/>
                    <a:pt x="533670" y="794422"/>
                  </a:cubicBezTo>
                  <a:lnTo>
                    <a:pt x="219350" y="794422"/>
                  </a:lnTo>
                  <a:cubicBezTo>
                    <a:pt x="207415" y="794422"/>
                    <a:pt x="196486" y="787737"/>
                    <a:pt x="191051" y="777112"/>
                  </a:cubicBezTo>
                  <a:lnTo>
                    <a:pt x="5561" y="414521"/>
                  </a:lnTo>
                  <a:cubicBezTo>
                    <a:pt x="0" y="403651"/>
                    <a:pt x="0" y="390771"/>
                    <a:pt x="5561" y="379901"/>
                  </a:cubicBezTo>
                  <a:lnTo>
                    <a:pt x="191051" y="17310"/>
                  </a:lnTo>
                  <a:cubicBezTo>
                    <a:pt x="196486" y="6685"/>
                    <a:pt x="207415" y="0"/>
                    <a:pt x="219350" y="0"/>
                  </a:cubicBezTo>
                  <a:lnTo>
                    <a:pt x="533670" y="0"/>
                  </a:lnTo>
                  <a:cubicBezTo>
                    <a:pt x="545605" y="0"/>
                    <a:pt x="556534" y="6685"/>
                    <a:pt x="561969" y="17310"/>
                  </a:cubicBezTo>
                  <a:lnTo>
                    <a:pt x="747458" y="379901"/>
                  </a:lnTo>
                  <a:cubicBezTo>
                    <a:pt x="753019" y="390771"/>
                    <a:pt x="753019" y="403651"/>
                    <a:pt x="747458" y="414521"/>
                  </a:cubicBezTo>
                  <a:close/>
                </a:path>
              </a:pathLst>
            </a:custGeom>
            <a:solidFill>
              <a:srgbClr val="BC86A8"/>
            </a:solidFill>
          </p:spPr>
        </p:sp>
        <p:sp>
          <p:nvSpPr>
            <p:cNvPr name="TextBox 11" id="11"/>
            <p:cNvSpPr txBox="true"/>
            <p:nvPr/>
          </p:nvSpPr>
          <p:spPr>
            <a:xfrm>
              <a:off x="114300" y="-66675"/>
              <a:ext cx="531008" cy="861097"/>
            </a:xfrm>
            <a:prstGeom prst="rect">
              <a:avLst/>
            </a:prstGeom>
          </p:spPr>
          <p:txBody>
            <a:bodyPr anchor="ctr" rtlCol="false" tIns="59834" lIns="59834" bIns="59834" rIns="59834"/>
            <a:lstStyle/>
            <a:p>
              <a:pPr algn="ctr">
                <a:lnSpc>
                  <a:spcPts val="3750"/>
                </a:lnSpc>
              </a:pPr>
            </a:p>
          </p:txBody>
        </p:sp>
      </p:grpSp>
      <p:grpSp>
        <p:nvGrpSpPr>
          <p:cNvPr name="Group 12" id="12"/>
          <p:cNvGrpSpPr/>
          <p:nvPr/>
        </p:nvGrpSpPr>
        <p:grpSpPr>
          <a:xfrm rot="0">
            <a:off x="1174750" y="4701769"/>
            <a:ext cx="1358900" cy="13589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86A8"/>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b="true" sz="2799">
                  <a:solidFill>
                    <a:srgbClr val="FFFFFF"/>
                  </a:solidFill>
                  <a:latin typeface="Canva Sans Bold"/>
                  <a:ea typeface="Canva Sans Bold"/>
                  <a:cs typeface="Canva Sans Bold"/>
                  <a:sym typeface="Canva Sans Bold"/>
                </a:rPr>
                <a:t>01</a:t>
              </a:r>
            </a:p>
          </p:txBody>
        </p:sp>
      </p:grpSp>
      <p:grpSp>
        <p:nvGrpSpPr>
          <p:cNvPr name="Group 15" id="15"/>
          <p:cNvGrpSpPr/>
          <p:nvPr/>
        </p:nvGrpSpPr>
        <p:grpSpPr>
          <a:xfrm rot="0">
            <a:off x="1174750" y="6569312"/>
            <a:ext cx="1358900" cy="13589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86A8"/>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b="true" sz="2799">
                  <a:solidFill>
                    <a:srgbClr val="FFFFFF"/>
                  </a:solidFill>
                  <a:latin typeface="Canva Sans Bold"/>
                  <a:ea typeface="Canva Sans Bold"/>
                  <a:cs typeface="Canva Sans Bold"/>
                  <a:sym typeface="Canva Sans Bold"/>
                </a:rPr>
                <a:t>02</a:t>
              </a:r>
            </a:p>
          </p:txBody>
        </p:sp>
      </p:grpSp>
      <p:grpSp>
        <p:nvGrpSpPr>
          <p:cNvPr name="Group 18" id="18"/>
          <p:cNvGrpSpPr/>
          <p:nvPr/>
        </p:nvGrpSpPr>
        <p:grpSpPr>
          <a:xfrm rot="0">
            <a:off x="6223000" y="6569312"/>
            <a:ext cx="1358900" cy="13589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C86A8"/>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3919"/>
                </a:lnSpc>
              </a:pPr>
              <a:r>
                <a:rPr lang="en-US" b="true" sz="2799">
                  <a:solidFill>
                    <a:srgbClr val="FFFFFF"/>
                  </a:solidFill>
                  <a:latin typeface="Canva Sans Bold"/>
                  <a:ea typeface="Canva Sans Bold"/>
                  <a:cs typeface="Canva Sans Bold"/>
                  <a:sym typeface="Canva Sans Bold"/>
                </a:rPr>
                <a:t>03</a:t>
              </a:r>
            </a:p>
          </p:txBody>
        </p:sp>
      </p:grpSp>
      <p:sp>
        <p:nvSpPr>
          <p:cNvPr name="TextBox 21" id="21"/>
          <p:cNvSpPr txBox="true"/>
          <p:nvPr/>
        </p:nvSpPr>
        <p:spPr>
          <a:xfrm rot="0">
            <a:off x="1555750" y="1363797"/>
            <a:ext cx="4904101" cy="412750"/>
          </a:xfrm>
          <a:prstGeom prst="rect">
            <a:avLst/>
          </a:prstGeom>
        </p:spPr>
        <p:txBody>
          <a:bodyPr anchor="t" rtlCol="false" tIns="0" lIns="0" bIns="0" rIns="0">
            <a:spAutoFit/>
          </a:bodyPr>
          <a:lstStyle/>
          <a:p>
            <a:pPr algn="l">
              <a:lnSpc>
                <a:spcPts val="3499"/>
              </a:lnSpc>
            </a:pPr>
            <a:r>
              <a:rPr lang="en-US" sz="2499">
                <a:solidFill>
                  <a:srgbClr val="23403D"/>
                </a:solidFill>
                <a:latin typeface="TT Norms"/>
                <a:ea typeface="TT Norms"/>
                <a:cs typeface="TT Norms"/>
                <a:sym typeface="TT Norms"/>
              </a:rPr>
              <a:t>Motivations behind the project</a:t>
            </a:r>
          </a:p>
        </p:txBody>
      </p:sp>
      <p:grpSp>
        <p:nvGrpSpPr>
          <p:cNvPr name="Group 22" id="22"/>
          <p:cNvGrpSpPr/>
          <p:nvPr/>
        </p:nvGrpSpPr>
        <p:grpSpPr>
          <a:xfrm rot="0">
            <a:off x="11870680" y="-2722500"/>
            <a:ext cx="9825247" cy="11469044"/>
            <a:chOff x="0" y="0"/>
            <a:chExt cx="680562" cy="794422"/>
          </a:xfrm>
        </p:grpSpPr>
        <p:sp>
          <p:nvSpPr>
            <p:cNvPr name="Freeform 23" id="23"/>
            <p:cNvSpPr/>
            <p:nvPr/>
          </p:nvSpPr>
          <p:spPr>
            <a:xfrm flipH="false" flipV="false" rot="0">
              <a:off x="5340" y="0"/>
              <a:ext cx="669881" cy="794422"/>
            </a:xfrm>
            <a:custGeom>
              <a:avLst/>
              <a:gdLst/>
              <a:ahLst/>
              <a:cxnLst/>
              <a:rect r="r" b="b" t="t" l="l"/>
              <a:pathLst>
                <a:path h="794422" w="669881">
                  <a:moveTo>
                    <a:pt x="660867" y="425271"/>
                  </a:moveTo>
                  <a:lnTo>
                    <a:pt x="486376" y="766362"/>
                  </a:lnTo>
                  <a:cubicBezTo>
                    <a:pt x="477566" y="783586"/>
                    <a:pt x="459850" y="794422"/>
                    <a:pt x="440503" y="794422"/>
                  </a:cubicBezTo>
                  <a:lnTo>
                    <a:pt x="229378" y="794422"/>
                  </a:lnTo>
                  <a:cubicBezTo>
                    <a:pt x="210032" y="794422"/>
                    <a:pt x="192316" y="783586"/>
                    <a:pt x="183505" y="766362"/>
                  </a:cubicBezTo>
                  <a:lnTo>
                    <a:pt x="9015" y="425271"/>
                  </a:lnTo>
                  <a:cubicBezTo>
                    <a:pt x="0" y="407650"/>
                    <a:pt x="0" y="386772"/>
                    <a:pt x="9015" y="369151"/>
                  </a:cubicBezTo>
                  <a:lnTo>
                    <a:pt x="183505" y="28060"/>
                  </a:lnTo>
                  <a:cubicBezTo>
                    <a:pt x="192316" y="10837"/>
                    <a:pt x="210032" y="0"/>
                    <a:pt x="229378" y="0"/>
                  </a:cubicBezTo>
                  <a:lnTo>
                    <a:pt x="440503" y="0"/>
                  </a:lnTo>
                  <a:cubicBezTo>
                    <a:pt x="459850" y="0"/>
                    <a:pt x="477566" y="10837"/>
                    <a:pt x="486376" y="28060"/>
                  </a:cubicBezTo>
                  <a:lnTo>
                    <a:pt x="660867" y="369151"/>
                  </a:lnTo>
                  <a:cubicBezTo>
                    <a:pt x="669882" y="386772"/>
                    <a:pt x="669882" y="407650"/>
                    <a:pt x="660867" y="425271"/>
                  </a:cubicBezTo>
                  <a:close/>
                </a:path>
              </a:pathLst>
            </a:custGeom>
            <a:solidFill>
              <a:srgbClr val="7C4D79"/>
            </a:solidFill>
          </p:spPr>
        </p:sp>
        <p:sp>
          <p:nvSpPr>
            <p:cNvPr name="TextBox 24" id="24"/>
            <p:cNvSpPr txBox="true"/>
            <p:nvPr/>
          </p:nvSpPr>
          <p:spPr>
            <a:xfrm>
              <a:off x="114300" y="-66675"/>
              <a:ext cx="451962" cy="861097"/>
            </a:xfrm>
            <a:prstGeom prst="rect">
              <a:avLst/>
            </a:prstGeom>
          </p:spPr>
          <p:txBody>
            <a:bodyPr anchor="ctr" rtlCol="false" tIns="59834" lIns="59834" bIns="59834" rIns="59834"/>
            <a:lstStyle/>
            <a:p>
              <a:pPr algn="ctr">
                <a:lnSpc>
                  <a:spcPts val="3750"/>
                </a:lnSpc>
              </a:pPr>
            </a:p>
          </p:txBody>
        </p:sp>
      </p:grpSp>
      <p:grpSp>
        <p:nvGrpSpPr>
          <p:cNvPr name="Group 25" id="25"/>
          <p:cNvGrpSpPr/>
          <p:nvPr/>
        </p:nvGrpSpPr>
        <p:grpSpPr>
          <a:xfrm rot="0">
            <a:off x="12240189" y="-2324108"/>
            <a:ext cx="9455738" cy="10672259"/>
            <a:chOff x="0" y="0"/>
            <a:chExt cx="703867" cy="794422"/>
          </a:xfrm>
        </p:grpSpPr>
        <p:sp>
          <p:nvSpPr>
            <p:cNvPr name="Freeform 26" id="26"/>
            <p:cNvSpPr/>
            <p:nvPr/>
          </p:nvSpPr>
          <p:spPr>
            <a:xfrm flipH="false" flipV="false" rot="0">
              <a:off x="4162" y="0"/>
              <a:ext cx="695543" cy="794422"/>
            </a:xfrm>
            <a:custGeom>
              <a:avLst/>
              <a:gdLst/>
              <a:ahLst/>
              <a:cxnLst/>
              <a:rect r="r" b="b" t="t" l="l"/>
              <a:pathLst>
                <a:path h="794422" w="695543">
                  <a:moveTo>
                    <a:pt x="688518" y="419078"/>
                  </a:moveTo>
                  <a:lnTo>
                    <a:pt x="507691" y="772555"/>
                  </a:lnTo>
                  <a:cubicBezTo>
                    <a:pt x="500825" y="785977"/>
                    <a:pt x="487019" y="794422"/>
                    <a:pt x="471942" y="794422"/>
                  </a:cubicBezTo>
                  <a:lnTo>
                    <a:pt x="223601" y="794422"/>
                  </a:lnTo>
                  <a:cubicBezTo>
                    <a:pt x="208524" y="794422"/>
                    <a:pt x="194718" y="785977"/>
                    <a:pt x="187851" y="772555"/>
                  </a:cubicBezTo>
                  <a:lnTo>
                    <a:pt x="7025" y="419078"/>
                  </a:lnTo>
                  <a:cubicBezTo>
                    <a:pt x="0" y="405347"/>
                    <a:pt x="0" y="389076"/>
                    <a:pt x="7025" y="375344"/>
                  </a:cubicBezTo>
                  <a:lnTo>
                    <a:pt x="187851" y="21867"/>
                  </a:lnTo>
                  <a:cubicBezTo>
                    <a:pt x="194718" y="8445"/>
                    <a:pt x="208524" y="0"/>
                    <a:pt x="223601" y="0"/>
                  </a:cubicBezTo>
                  <a:lnTo>
                    <a:pt x="471942" y="0"/>
                  </a:lnTo>
                  <a:cubicBezTo>
                    <a:pt x="487019" y="0"/>
                    <a:pt x="500825" y="8445"/>
                    <a:pt x="507691" y="21867"/>
                  </a:cubicBezTo>
                  <a:lnTo>
                    <a:pt x="688518" y="375344"/>
                  </a:lnTo>
                  <a:cubicBezTo>
                    <a:pt x="695543" y="389076"/>
                    <a:pt x="695543" y="405347"/>
                    <a:pt x="688518" y="419078"/>
                  </a:cubicBezTo>
                  <a:close/>
                </a:path>
              </a:pathLst>
            </a:custGeom>
            <a:blipFill>
              <a:blip r:embed="rId8"/>
              <a:stretch>
                <a:fillRect l="-45375" t="0" r="-26817" b="0"/>
              </a:stretch>
            </a:blipFill>
            <a:ln w="209550" cap="rnd">
              <a:solidFill>
                <a:srgbClr val="FFFFFF"/>
              </a:solidFill>
              <a:prstDash val="solid"/>
              <a:round/>
            </a:ln>
          </p:spPr>
        </p:sp>
      </p:grpSp>
      <p:grpSp>
        <p:nvGrpSpPr>
          <p:cNvPr name="Group 27" id="27"/>
          <p:cNvGrpSpPr/>
          <p:nvPr/>
        </p:nvGrpSpPr>
        <p:grpSpPr>
          <a:xfrm rot="0">
            <a:off x="-3349299" y="-2840784"/>
            <a:ext cx="5114374" cy="4395165"/>
            <a:chOff x="0" y="0"/>
            <a:chExt cx="812800" cy="698500"/>
          </a:xfrm>
        </p:grpSpPr>
        <p:sp>
          <p:nvSpPr>
            <p:cNvPr name="Freeform 28" id="28"/>
            <p:cNvSpPr/>
            <p:nvPr/>
          </p:nvSpPr>
          <p:spPr>
            <a:xfrm flipH="false" flipV="false" rot="0">
              <a:off x="4360" y="0"/>
              <a:ext cx="804080" cy="698500"/>
            </a:xfrm>
            <a:custGeom>
              <a:avLst/>
              <a:gdLst/>
              <a:ahLst/>
              <a:cxnLst/>
              <a:rect r="r" b="b" t="t" l="l"/>
              <a:pathLst>
                <a:path h="698500" w="804080">
                  <a:moveTo>
                    <a:pt x="797021" y="368876"/>
                  </a:moveTo>
                  <a:lnTo>
                    <a:pt x="616659" y="678874"/>
                  </a:lnTo>
                  <a:cubicBezTo>
                    <a:pt x="609589" y="691025"/>
                    <a:pt x="596592" y="698500"/>
                    <a:pt x="582534" y="698500"/>
                  </a:cubicBezTo>
                  <a:lnTo>
                    <a:pt x="221546" y="698500"/>
                  </a:lnTo>
                  <a:cubicBezTo>
                    <a:pt x="207488" y="698500"/>
                    <a:pt x="194491" y="691025"/>
                    <a:pt x="187421" y="678874"/>
                  </a:cubicBezTo>
                  <a:lnTo>
                    <a:pt x="7059" y="368876"/>
                  </a:lnTo>
                  <a:cubicBezTo>
                    <a:pt x="0" y="356744"/>
                    <a:pt x="0" y="341756"/>
                    <a:pt x="7059" y="329624"/>
                  </a:cubicBezTo>
                  <a:lnTo>
                    <a:pt x="187421" y="19626"/>
                  </a:lnTo>
                  <a:cubicBezTo>
                    <a:pt x="194491" y="7475"/>
                    <a:pt x="207488" y="0"/>
                    <a:pt x="221546" y="0"/>
                  </a:cubicBezTo>
                  <a:lnTo>
                    <a:pt x="582534" y="0"/>
                  </a:lnTo>
                  <a:cubicBezTo>
                    <a:pt x="596592" y="0"/>
                    <a:pt x="609589" y="7475"/>
                    <a:pt x="616659" y="19626"/>
                  </a:cubicBezTo>
                  <a:lnTo>
                    <a:pt x="797021" y="329624"/>
                  </a:lnTo>
                  <a:cubicBezTo>
                    <a:pt x="804080" y="341756"/>
                    <a:pt x="804080" y="356744"/>
                    <a:pt x="797021" y="368876"/>
                  </a:cubicBezTo>
                  <a:close/>
                </a:path>
              </a:pathLst>
            </a:custGeom>
            <a:solidFill>
              <a:srgbClr val="7C4D79"/>
            </a:solidFill>
          </p:spPr>
        </p:sp>
        <p:sp>
          <p:nvSpPr>
            <p:cNvPr name="TextBox 29" id="29"/>
            <p:cNvSpPr txBox="true"/>
            <p:nvPr/>
          </p:nvSpPr>
          <p:spPr>
            <a:xfrm>
              <a:off x="114300" y="-66675"/>
              <a:ext cx="584200" cy="765175"/>
            </a:xfrm>
            <a:prstGeom prst="rect">
              <a:avLst/>
            </a:prstGeom>
          </p:spPr>
          <p:txBody>
            <a:bodyPr anchor="ctr" rtlCol="false" tIns="50800" lIns="50800" bIns="50800" rIns="50800"/>
            <a:lstStyle/>
            <a:p>
              <a:pPr algn="ctr">
                <a:lnSpc>
                  <a:spcPts val="3750"/>
                </a:lnSpc>
              </a:pPr>
            </a:p>
          </p:txBody>
        </p:sp>
      </p:grpSp>
      <p:sp>
        <p:nvSpPr>
          <p:cNvPr name="Freeform 30" id="30"/>
          <p:cNvSpPr/>
          <p:nvPr/>
        </p:nvSpPr>
        <p:spPr>
          <a:xfrm flipH="false" flipV="false" rot="0">
            <a:off x="368234" y="385226"/>
            <a:ext cx="899017" cy="732699"/>
          </a:xfrm>
          <a:custGeom>
            <a:avLst/>
            <a:gdLst/>
            <a:ahLst/>
            <a:cxnLst/>
            <a:rect r="r" b="b" t="t" l="l"/>
            <a:pathLst>
              <a:path h="732699" w="899017">
                <a:moveTo>
                  <a:pt x="0" y="0"/>
                </a:moveTo>
                <a:lnTo>
                  <a:pt x="899017" y="0"/>
                </a:lnTo>
                <a:lnTo>
                  <a:pt x="899017" y="732699"/>
                </a:lnTo>
                <a:lnTo>
                  <a:pt x="0" y="7326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10800000">
            <a:off x="-435741" y="9972675"/>
            <a:ext cx="17403799" cy="2759967"/>
          </a:xfrm>
          <a:custGeom>
            <a:avLst/>
            <a:gdLst/>
            <a:ahLst/>
            <a:cxnLst/>
            <a:rect r="r" b="b" t="t" l="l"/>
            <a:pathLst>
              <a:path h="2759967" w="17403799">
                <a:moveTo>
                  <a:pt x="0" y="0"/>
                </a:moveTo>
                <a:lnTo>
                  <a:pt x="17403799" y="0"/>
                </a:lnTo>
                <a:lnTo>
                  <a:pt x="17403799" y="2759967"/>
                </a:lnTo>
                <a:lnTo>
                  <a:pt x="0" y="2759967"/>
                </a:lnTo>
                <a:lnTo>
                  <a:pt x="0" y="0"/>
                </a:lnTo>
                <a:close/>
              </a:path>
            </a:pathLst>
          </a:custGeom>
          <a:blipFill>
            <a:blip r:embed="rId13">
              <a:extLst>
                <a:ext uri="{96DAC541-7B7A-43D3-8B79-37D633B846F1}">
                  <asvg:svgBlip xmlns:asvg="http://schemas.microsoft.com/office/drawing/2016/SVG/main" r:embed="rId14"/>
                </a:ext>
              </a:extLst>
            </a:blip>
            <a:stretch>
              <a:fillRect l="0" t="-265736" r="0" b="0"/>
            </a:stretch>
          </a:blipFill>
        </p:spPr>
      </p:sp>
      <p:sp>
        <p:nvSpPr>
          <p:cNvPr name="Freeform 33" id="33"/>
          <p:cNvSpPr/>
          <p:nvPr/>
        </p:nvSpPr>
        <p:spPr>
          <a:xfrm flipH="false" flipV="false" rot="0">
            <a:off x="-1431866" y="4448102"/>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4" id="34"/>
          <p:cNvSpPr txBox="true"/>
          <p:nvPr/>
        </p:nvSpPr>
        <p:spPr>
          <a:xfrm rot="0">
            <a:off x="2847931" y="4820832"/>
            <a:ext cx="7272680" cy="1308100"/>
          </a:xfrm>
          <a:prstGeom prst="rect">
            <a:avLst/>
          </a:prstGeom>
        </p:spPr>
        <p:txBody>
          <a:bodyPr anchor="t" rtlCol="false" tIns="0" lIns="0" bIns="0" rIns="0">
            <a:spAutoFit/>
          </a:bodyPr>
          <a:lstStyle/>
          <a:p>
            <a:pPr algn="l">
              <a:lnSpc>
                <a:spcPts val="3500"/>
              </a:lnSpc>
            </a:pPr>
            <a:r>
              <a:rPr lang="en-US" sz="2500" spc="12">
                <a:solidFill>
                  <a:srgbClr val="FFFFFF"/>
                </a:solidFill>
                <a:latin typeface="TT Norms"/>
                <a:ea typeface="TT Norms"/>
                <a:cs typeface="TT Norms"/>
                <a:sym typeface="TT Norms"/>
              </a:rPr>
              <a:t>Finding the </a:t>
            </a:r>
            <a:r>
              <a:rPr lang="en-US" sz="2500" spc="12" b="true">
                <a:solidFill>
                  <a:srgbClr val="FFFFFF"/>
                </a:solidFill>
                <a:latin typeface="TT Norms Bold"/>
                <a:ea typeface="TT Norms Bold"/>
                <a:cs typeface="TT Norms Bold"/>
                <a:sym typeface="TT Norms Bold"/>
              </a:rPr>
              <a:t>perfect job</a:t>
            </a:r>
            <a:r>
              <a:rPr lang="en-US" sz="2500" spc="12">
                <a:solidFill>
                  <a:srgbClr val="FFFFFF"/>
                </a:solidFill>
                <a:latin typeface="TT Norms"/>
                <a:ea typeface="TT Norms"/>
                <a:cs typeface="TT Norms"/>
                <a:sym typeface="TT Norms"/>
              </a:rPr>
              <a:t> can often feel like a guessing game. How do we know if our resume truly </a:t>
            </a:r>
            <a:r>
              <a:rPr lang="en-US" sz="2500" i="true" spc="12">
                <a:solidFill>
                  <a:srgbClr val="FFFFFF"/>
                </a:solidFill>
                <a:latin typeface="TT Norms Italics"/>
                <a:ea typeface="TT Norms Italics"/>
                <a:cs typeface="TT Norms Italics"/>
                <a:sym typeface="TT Norms Italics"/>
              </a:rPr>
              <a:t>matches </a:t>
            </a:r>
            <a:r>
              <a:rPr lang="en-US" sz="2500" spc="12">
                <a:solidFill>
                  <a:srgbClr val="FFFFFF"/>
                </a:solidFill>
                <a:latin typeface="TT Norms"/>
                <a:ea typeface="TT Norms"/>
                <a:cs typeface="TT Norms"/>
                <a:sym typeface="TT Norms"/>
              </a:rPr>
              <a:t>what an employer is looking for?</a:t>
            </a:r>
          </a:p>
        </p:txBody>
      </p:sp>
      <p:sp>
        <p:nvSpPr>
          <p:cNvPr name="TextBox 35" id="35"/>
          <p:cNvSpPr txBox="true"/>
          <p:nvPr/>
        </p:nvSpPr>
        <p:spPr>
          <a:xfrm rot="0">
            <a:off x="2847931" y="6697900"/>
            <a:ext cx="2814574" cy="1406525"/>
          </a:xfrm>
          <a:prstGeom prst="rect">
            <a:avLst/>
          </a:prstGeom>
        </p:spPr>
        <p:txBody>
          <a:bodyPr anchor="t" rtlCol="false" tIns="0" lIns="0" bIns="0" rIns="0">
            <a:spAutoFit/>
          </a:bodyPr>
          <a:lstStyle/>
          <a:p>
            <a:pPr algn="l">
              <a:lnSpc>
                <a:spcPts val="2800"/>
              </a:lnSpc>
            </a:pPr>
            <a:r>
              <a:rPr lang="en-US" sz="2000" spc="10">
                <a:solidFill>
                  <a:srgbClr val="FFFFFF"/>
                </a:solidFill>
                <a:latin typeface="TT Norms"/>
                <a:ea typeface="TT Norms"/>
                <a:cs typeface="TT Norms"/>
                <a:sym typeface="TT Norms"/>
              </a:rPr>
              <a:t>We apply multiple and logistic regression to score resumes and predict hiring outcomes.</a:t>
            </a:r>
          </a:p>
        </p:txBody>
      </p:sp>
      <p:sp>
        <p:nvSpPr>
          <p:cNvPr name="TextBox 36" id="36"/>
          <p:cNvSpPr txBox="true"/>
          <p:nvPr/>
        </p:nvSpPr>
        <p:spPr>
          <a:xfrm rot="0">
            <a:off x="7896181" y="6697900"/>
            <a:ext cx="3693179" cy="1054100"/>
          </a:xfrm>
          <a:prstGeom prst="rect">
            <a:avLst/>
          </a:prstGeom>
        </p:spPr>
        <p:txBody>
          <a:bodyPr anchor="t" rtlCol="false" tIns="0" lIns="0" bIns="0" rIns="0">
            <a:spAutoFit/>
          </a:bodyPr>
          <a:lstStyle/>
          <a:p>
            <a:pPr algn="l">
              <a:lnSpc>
                <a:spcPts val="2800"/>
              </a:lnSpc>
            </a:pPr>
            <a:r>
              <a:rPr lang="en-US" sz="2000" spc="10">
                <a:solidFill>
                  <a:srgbClr val="FFFFFF"/>
                </a:solidFill>
                <a:latin typeface="TT Norms"/>
                <a:ea typeface="TT Norms"/>
                <a:cs typeface="TT Norms"/>
                <a:sym typeface="TT Norms"/>
              </a:rPr>
              <a:t>Our goal is to make the job search smarter, more strategic, and backed by statistics.</a:t>
            </a:r>
          </a:p>
        </p:txBody>
      </p:sp>
      <p:sp>
        <p:nvSpPr>
          <p:cNvPr name="TextBox 37" id="37"/>
          <p:cNvSpPr txBox="true"/>
          <p:nvPr/>
        </p:nvSpPr>
        <p:spPr>
          <a:xfrm rot="0">
            <a:off x="1555750" y="1923022"/>
            <a:ext cx="6908671" cy="955675"/>
          </a:xfrm>
          <a:prstGeom prst="rect">
            <a:avLst/>
          </a:prstGeom>
        </p:spPr>
        <p:txBody>
          <a:bodyPr anchor="t" rtlCol="false" tIns="0" lIns="0" bIns="0" rIns="0">
            <a:spAutoFit/>
          </a:bodyPr>
          <a:lstStyle/>
          <a:p>
            <a:pPr algn="l">
              <a:lnSpc>
                <a:spcPts val="7474"/>
              </a:lnSpc>
            </a:pPr>
            <a:r>
              <a:rPr lang="en-US" sz="6499" b="true">
                <a:solidFill>
                  <a:srgbClr val="23403D"/>
                </a:solidFill>
                <a:latin typeface="TT Norms Bold"/>
                <a:ea typeface="TT Norms Bold"/>
                <a:cs typeface="TT Norms Bold"/>
                <a:sym typeface="TT Norms Bold"/>
              </a:rPr>
              <a:t>INTRODUCTION</a:t>
            </a:r>
          </a:p>
        </p:txBody>
      </p:sp>
      <p:grpSp>
        <p:nvGrpSpPr>
          <p:cNvPr name="Group 38" id="38"/>
          <p:cNvGrpSpPr/>
          <p:nvPr/>
        </p:nvGrpSpPr>
        <p:grpSpPr>
          <a:xfrm rot="0">
            <a:off x="11680683" y="-643201"/>
            <a:ext cx="8738653" cy="9206103"/>
            <a:chOff x="0" y="0"/>
            <a:chExt cx="847427" cy="892758"/>
          </a:xfrm>
        </p:grpSpPr>
        <p:sp>
          <p:nvSpPr>
            <p:cNvPr name="Freeform 39" id="39"/>
            <p:cNvSpPr/>
            <p:nvPr/>
          </p:nvSpPr>
          <p:spPr>
            <a:xfrm flipH="false" flipV="false" rot="0">
              <a:off x="4016" y="0"/>
              <a:ext cx="839395" cy="892758"/>
            </a:xfrm>
            <a:custGeom>
              <a:avLst/>
              <a:gdLst/>
              <a:ahLst/>
              <a:cxnLst/>
              <a:rect r="r" b="b" t="t" l="l"/>
              <a:pathLst>
                <a:path h="892758" w="839395">
                  <a:moveTo>
                    <a:pt x="832400" y="470569"/>
                  </a:moveTo>
                  <a:lnTo>
                    <a:pt x="651223" y="868568"/>
                  </a:lnTo>
                  <a:cubicBezTo>
                    <a:pt x="644516" y="883301"/>
                    <a:pt x="629821" y="892758"/>
                    <a:pt x="613633" y="892758"/>
                  </a:cubicBezTo>
                  <a:lnTo>
                    <a:pt x="225762" y="892758"/>
                  </a:lnTo>
                  <a:cubicBezTo>
                    <a:pt x="209574" y="892758"/>
                    <a:pt x="194879" y="883301"/>
                    <a:pt x="188172" y="868568"/>
                  </a:cubicBezTo>
                  <a:lnTo>
                    <a:pt x="6996" y="470569"/>
                  </a:lnTo>
                  <a:cubicBezTo>
                    <a:pt x="0" y="455201"/>
                    <a:pt x="0" y="437557"/>
                    <a:pt x="6996" y="422189"/>
                  </a:cubicBezTo>
                  <a:lnTo>
                    <a:pt x="188172" y="24190"/>
                  </a:lnTo>
                  <a:cubicBezTo>
                    <a:pt x="194879" y="9457"/>
                    <a:pt x="209574" y="0"/>
                    <a:pt x="225762" y="0"/>
                  </a:cubicBezTo>
                  <a:lnTo>
                    <a:pt x="613633" y="0"/>
                  </a:lnTo>
                  <a:cubicBezTo>
                    <a:pt x="629821" y="0"/>
                    <a:pt x="644516" y="9457"/>
                    <a:pt x="651223" y="24190"/>
                  </a:cubicBezTo>
                  <a:lnTo>
                    <a:pt x="832400" y="422189"/>
                  </a:lnTo>
                  <a:cubicBezTo>
                    <a:pt x="839395" y="437557"/>
                    <a:pt x="839395" y="455201"/>
                    <a:pt x="832400" y="470569"/>
                  </a:cubicBezTo>
                  <a:close/>
                </a:path>
              </a:pathLst>
            </a:custGeom>
            <a:blipFill>
              <a:blip r:embed="rId17"/>
              <a:stretch>
                <a:fillRect l="-44623" t="0" r="-44623" b="0"/>
              </a:stretch>
            </a:blipFill>
            <a:ln w="209550" cap="rnd">
              <a:solidFill>
                <a:srgbClr val="FFFFFF"/>
              </a:solidFill>
              <a:prstDash val="solid"/>
              <a:round/>
            </a:ln>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sp>
        <p:nvSpPr>
          <p:cNvPr name="Freeform 3" id="3"/>
          <p:cNvSpPr/>
          <p:nvPr/>
        </p:nvSpPr>
        <p:spPr>
          <a:xfrm flipH="false" flipV="false" rot="0">
            <a:off x="-801177" y="5237284"/>
            <a:ext cx="19897984" cy="2686228"/>
          </a:xfrm>
          <a:custGeom>
            <a:avLst/>
            <a:gdLst/>
            <a:ahLst/>
            <a:cxnLst/>
            <a:rect r="r" b="b" t="t" l="l"/>
            <a:pathLst>
              <a:path h="2686228" w="19897984">
                <a:moveTo>
                  <a:pt x="0" y="0"/>
                </a:moveTo>
                <a:lnTo>
                  <a:pt x="19897984" y="0"/>
                </a:lnTo>
                <a:lnTo>
                  <a:pt x="19897984" y="2686227"/>
                </a:lnTo>
                <a:lnTo>
                  <a:pt x="0" y="26862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35551" y="3254811"/>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218383" y="2534085"/>
            <a:ext cx="3476032" cy="3476032"/>
          </a:xfrm>
          <a:custGeom>
            <a:avLst/>
            <a:gdLst/>
            <a:ahLst/>
            <a:cxnLst/>
            <a:rect r="r" b="b" t="t" l="l"/>
            <a:pathLst>
              <a:path h="3476032" w="3476032">
                <a:moveTo>
                  <a:pt x="0" y="0"/>
                </a:moveTo>
                <a:lnTo>
                  <a:pt x="3476032" y="0"/>
                </a:lnTo>
                <a:lnTo>
                  <a:pt x="3476032" y="3476032"/>
                </a:lnTo>
                <a:lnTo>
                  <a:pt x="0" y="3476032"/>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599290" y="2340639"/>
            <a:ext cx="3476032" cy="3476032"/>
          </a:xfrm>
          <a:custGeom>
            <a:avLst/>
            <a:gdLst/>
            <a:ahLst/>
            <a:cxnLst/>
            <a:rect r="r" b="b" t="t" l="l"/>
            <a:pathLst>
              <a:path h="3476032" w="3476032">
                <a:moveTo>
                  <a:pt x="0" y="0"/>
                </a:moveTo>
                <a:lnTo>
                  <a:pt x="3476032" y="0"/>
                </a:lnTo>
                <a:lnTo>
                  <a:pt x="3476032" y="3476031"/>
                </a:lnTo>
                <a:lnTo>
                  <a:pt x="0" y="3476031"/>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976418" y="2572034"/>
            <a:ext cx="3476032" cy="3476032"/>
          </a:xfrm>
          <a:custGeom>
            <a:avLst/>
            <a:gdLst/>
            <a:ahLst/>
            <a:cxnLst/>
            <a:rect r="r" b="b" t="t" l="l"/>
            <a:pathLst>
              <a:path h="3476032" w="3476032">
                <a:moveTo>
                  <a:pt x="0" y="0"/>
                </a:moveTo>
                <a:lnTo>
                  <a:pt x="3476031" y="0"/>
                </a:lnTo>
                <a:lnTo>
                  <a:pt x="3476031" y="3476031"/>
                </a:lnTo>
                <a:lnTo>
                  <a:pt x="0" y="3476031"/>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738071" y="4157332"/>
            <a:ext cx="1670990" cy="167099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4D79"/>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11" id="11"/>
          <p:cNvSpPr/>
          <p:nvPr/>
        </p:nvSpPr>
        <p:spPr>
          <a:xfrm flipH="false" flipV="false" rot="0">
            <a:off x="2079161" y="4566402"/>
            <a:ext cx="988811" cy="852849"/>
          </a:xfrm>
          <a:custGeom>
            <a:avLst/>
            <a:gdLst/>
            <a:ahLst/>
            <a:cxnLst/>
            <a:rect r="r" b="b" t="t" l="l"/>
            <a:pathLst>
              <a:path h="852849" w="988811">
                <a:moveTo>
                  <a:pt x="0" y="0"/>
                </a:moveTo>
                <a:lnTo>
                  <a:pt x="988811" y="0"/>
                </a:lnTo>
                <a:lnTo>
                  <a:pt x="988811" y="852849"/>
                </a:lnTo>
                <a:lnTo>
                  <a:pt x="0" y="8528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6120904" y="3436606"/>
            <a:ext cx="1670990" cy="167099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4D79"/>
            </a:solidFill>
          </p:spPr>
        </p:sp>
        <p:sp>
          <p:nvSpPr>
            <p:cNvPr name="TextBox 14" id="14"/>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5" id="15"/>
          <p:cNvGrpSpPr/>
          <p:nvPr/>
        </p:nvGrpSpPr>
        <p:grpSpPr>
          <a:xfrm rot="0">
            <a:off x="10501193" y="3243159"/>
            <a:ext cx="1670990" cy="167099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4D79"/>
            </a:soli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grpSp>
        <p:nvGrpSpPr>
          <p:cNvPr name="Group 18" id="18"/>
          <p:cNvGrpSpPr/>
          <p:nvPr/>
        </p:nvGrpSpPr>
        <p:grpSpPr>
          <a:xfrm rot="0">
            <a:off x="14878939" y="3471444"/>
            <a:ext cx="1670990" cy="167099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C4D79"/>
            </a:solidFill>
          </p:spPr>
        </p:sp>
        <p:sp>
          <p:nvSpPr>
            <p:cNvPr name="TextBox 20" id="20"/>
            <p:cNvSpPr txBox="true"/>
            <p:nvPr/>
          </p:nvSpPr>
          <p:spPr>
            <a:xfrm>
              <a:off x="76200" y="9525"/>
              <a:ext cx="660400" cy="727075"/>
            </a:xfrm>
            <a:prstGeom prst="rect">
              <a:avLst/>
            </a:prstGeom>
          </p:spPr>
          <p:txBody>
            <a:bodyPr anchor="ctr" rtlCol="false" tIns="50800" lIns="50800" bIns="50800" rIns="50800"/>
            <a:lstStyle/>
            <a:p>
              <a:pPr algn="ctr">
                <a:lnSpc>
                  <a:spcPts val="3750"/>
                </a:lnSpc>
              </a:pPr>
            </a:p>
          </p:txBody>
        </p:sp>
      </p:grpSp>
      <p:sp>
        <p:nvSpPr>
          <p:cNvPr name="Freeform 21" id="21"/>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10">
              <a:extLst>
                <a:ext uri="{96DAC541-7B7A-43D3-8B79-37D633B846F1}">
                  <asvg:svgBlip xmlns:asvg="http://schemas.microsoft.com/office/drawing/2016/SVG/main" r:embed="rId11"/>
                </a:ext>
              </a:extLst>
            </a:blip>
            <a:stretch>
              <a:fillRect l="0" t="-290245" r="0" b="0"/>
            </a:stretch>
          </a:blipFill>
        </p:spPr>
      </p:sp>
      <p:sp>
        <p:nvSpPr>
          <p:cNvPr name="Freeform 22" id="22"/>
          <p:cNvSpPr/>
          <p:nvPr/>
        </p:nvSpPr>
        <p:spPr>
          <a:xfrm flipH="false" flipV="false" rot="0">
            <a:off x="6480149" y="3861335"/>
            <a:ext cx="952500" cy="821531"/>
          </a:xfrm>
          <a:custGeom>
            <a:avLst/>
            <a:gdLst/>
            <a:ahLst/>
            <a:cxnLst/>
            <a:rect r="r" b="b" t="t" l="l"/>
            <a:pathLst>
              <a:path h="821531" w="952500">
                <a:moveTo>
                  <a:pt x="0" y="0"/>
                </a:moveTo>
                <a:lnTo>
                  <a:pt x="952500" y="0"/>
                </a:lnTo>
                <a:lnTo>
                  <a:pt x="952500" y="821532"/>
                </a:lnTo>
                <a:lnTo>
                  <a:pt x="0" y="8215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3" id="23"/>
          <p:cNvGrpSpPr/>
          <p:nvPr/>
        </p:nvGrpSpPr>
        <p:grpSpPr>
          <a:xfrm rot="0">
            <a:off x="12801522" y="-1114950"/>
            <a:ext cx="7335291" cy="2801892"/>
            <a:chOff x="0" y="0"/>
            <a:chExt cx="930920" cy="355587"/>
          </a:xfrm>
        </p:grpSpPr>
        <p:sp>
          <p:nvSpPr>
            <p:cNvPr name="Freeform 24" id="2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BC86A8"/>
            </a:solidFill>
          </p:spPr>
        </p:sp>
        <p:sp>
          <p:nvSpPr>
            <p:cNvPr name="TextBox 25" id="2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26" id="2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27" id="27"/>
          <p:cNvGrpSpPr/>
          <p:nvPr/>
        </p:nvGrpSpPr>
        <p:grpSpPr>
          <a:xfrm rot="0">
            <a:off x="-2822215" y="-1659968"/>
            <a:ext cx="18379715" cy="3888558"/>
            <a:chOff x="0" y="0"/>
            <a:chExt cx="1673415" cy="354041"/>
          </a:xfrm>
        </p:grpSpPr>
        <p:sp>
          <p:nvSpPr>
            <p:cNvPr name="Freeform 28" id="28"/>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7C4D79"/>
            </a:solidFill>
          </p:spPr>
        </p:sp>
        <p:sp>
          <p:nvSpPr>
            <p:cNvPr name="TextBox 29" id="29"/>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30" id="3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16">
              <a:alphaModFix amt="50000"/>
              <a:extLst>
                <a:ext uri="{96DAC541-7B7A-43D3-8B79-37D633B846F1}">
                  <asvg:svgBlip xmlns:asvg="http://schemas.microsoft.com/office/drawing/2016/SVG/main" r:embed="rId17"/>
                </a:ext>
              </a:extLst>
            </a:blip>
            <a:stretch>
              <a:fillRect l="0" t="0" r="0" b="0"/>
            </a:stretch>
          </a:blipFill>
        </p:spPr>
      </p:sp>
      <p:sp>
        <p:nvSpPr>
          <p:cNvPr name="Freeform 31" id="31"/>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2" id="32"/>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3" id="33"/>
          <p:cNvSpPr/>
          <p:nvPr/>
        </p:nvSpPr>
        <p:spPr>
          <a:xfrm flipH="false" flipV="false" rot="-3685790">
            <a:off x="4082168" y="3478987"/>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4" id="34"/>
          <p:cNvSpPr/>
          <p:nvPr/>
        </p:nvSpPr>
        <p:spPr>
          <a:xfrm flipH="false" flipV="false" rot="-3685790">
            <a:off x="8494518" y="3027906"/>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5" id="35"/>
          <p:cNvSpPr/>
          <p:nvPr/>
        </p:nvSpPr>
        <p:spPr>
          <a:xfrm flipH="false" flipV="false" rot="-3605961">
            <a:off x="12915769" y="3027906"/>
            <a:ext cx="1298965" cy="1480302"/>
          </a:xfrm>
          <a:custGeom>
            <a:avLst/>
            <a:gdLst/>
            <a:ahLst/>
            <a:cxnLst/>
            <a:rect r="r" b="b" t="t" l="l"/>
            <a:pathLst>
              <a:path h="1480302" w="1298965">
                <a:moveTo>
                  <a:pt x="0" y="0"/>
                </a:moveTo>
                <a:lnTo>
                  <a:pt x="1298964" y="0"/>
                </a:lnTo>
                <a:lnTo>
                  <a:pt x="1298964" y="1480302"/>
                </a:lnTo>
                <a:lnTo>
                  <a:pt x="0" y="1480302"/>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6" id="36"/>
          <p:cNvSpPr/>
          <p:nvPr/>
        </p:nvSpPr>
        <p:spPr>
          <a:xfrm flipH="false" flipV="false" rot="0">
            <a:off x="15209137" y="3766805"/>
            <a:ext cx="1010592" cy="1010592"/>
          </a:xfrm>
          <a:custGeom>
            <a:avLst/>
            <a:gdLst/>
            <a:ahLst/>
            <a:cxnLst/>
            <a:rect r="r" b="b" t="t" l="l"/>
            <a:pathLst>
              <a:path h="1010592" w="1010592">
                <a:moveTo>
                  <a:pt x="0" y="0"/>
                </a:moveTo>
                <a:lnTo>
                  <a:pt x="1010593" y="0"/>
                </a:lnTo>
                <a:lnTo>
                  <a:pt x="1010593" y="1010592"/>
                </a:lnTo>
                <a:lnTo>
                  <a:pt x="0" y="1010592"/>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37" id="37"/>
          <p:cNvSpPr/>
          <p:nvPr/>
        </p:nvSpPr>
        <p:spPr>
          <a:xfrm flipH="false" flipV="false" rot="0">
            <a:off x="10842121" y="3577267"/>
            <a:ext cx="989135" cy="989135"/>
          </a:xfrm>
          <a:custGeom>
            <a:avLst/>
            <a:gdLst/>
            <a:ahLst/>
            <a:cxnLst/>
            <a:rect r="r" b="b" t="t" l="l"/>
            <a:pathLst>
              <a:path h="989135" w="989135">
                <a:moveTo>
                  <a:pt x="0" y="0"/>
                </a:moveTo>
                <a:lnTo>
                  <a:pt x="989135" y="0"/>
                </a:lnTo>
                <a:lnTo>
                  <a:pt x="989135" y="989135"/>
                </a:lnTo>
                <a:lnTo>
                  <a:pt x="0" y="98913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38" id="38"/>
          <p:cNvSpPr txBox="true"/>
          <p:nvPr/>
        </p:nvSpPr>
        <p:spPr>
          <a:xfrm rot="0">
            <a:off x="835551" y="7480143"/>
            <a:ext cx="3106483" cy="8604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Initial dataset: 234 resumes collected.</a:t>
            </a:r>
          </a:p>
        </p:txBody>
      </p:sp>
      <p:sp>
        <p:nvSpPr>
          <p:cNvPr name="TextBox 39" id="39"/>
          <p:cNvSpPr txBox="true"/>
          <p:nvPr/>
        </p:nvSpPr>
        <p:spPr>
          <a:xfrm rot="0">
            <a:off x="5076888" y="6532773"/>
            <a:ext cx="3106483" cy="173672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After cleaning for missing and incomplete data, we kept 114 resumes.</a:t>
            </a:r>
          </a:p>
        </p:txBody>
      </p:sp>
      <p:sp>
        <p:nvSpPr>
          <p:cNvPr name="TextBox 40" id="40"/>
          <p:cNvSpPr txBox="true"/>
          <p:nvPr/>
        </p:nvSpPr>
        <p:spPr>
          <a:xfrm rot="0">
            <a:off x="9316846" y="6222843"/>
            <a:ext cx="3106483" cy="21748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Predictor variables: Skills Matched, Experience Years, Experience Level (</a:t>
            </a:r>
            <a:r>
              <a:rPr lang="en-US" b="true" sz="2500" i="true">
                <a:solidFill>
                  <a:srgbClr val="23403D"/>
                </a:solidFill>
                <a:latin typeface="TT Norms Bold Italics"/>
                <a:ea typeface="TT Norms Bold Italics"/>
                <a:cs typeface="TT Norms Bold Italics"/>
                <a:sym typeface="TT Norms Bold Italics"/>
              </a:rPr>
              <a:t>Junior</a:t>
            </a:r>
            <a:r>
              <a:rPr lang="en-US" sz="2500" b="true">
                <a:solidFill>
                  <a:srgbClr val="23403D"/>
                </a:solidFill>
                <a:latin typeface="TT Norms Bold"/>
                <a:ea typeface="TT Norms Bold"/>
                <a:cs typeface="TT Norms Bold"/>
                <a:sym typeface="TT Norms Bold"/>
              </a:rPr>
              <a:t>, </a:t>
            </a:r>
            <a:r>
              <a:rPr lang="en-US" b="true" sz="2500" i="true">
                <a:solidFill>
                  <a:srgbClr val="23403D"/>
                </a:solidFill>
                <a:latin typeface="TT Norms Bold Italics"/>
                <a:ea typeface="TT Norms Bold Italics"/>
                <a:cs typeface="TT Norms Bold Italics"/>
                <a:sym typeface="TT Norms Bold Italics"/>
              </a:rPr>
              <a:t>Mid</a:t>
            </a:r>
            <a:r>
              <a:rPr lang="en-US" sz="2500" b="true">
                <a:solidFill>
                  <a:srgbClr val="23403D"/>
                </a:solidFill>
                <a:latin typeface="TT Norms Bold"/>
                <a:ea typeface="TT Norms Bold"/>
                <a:cs typeface="TT Norms Bold"/>
                <a:sym typeface="TT Norms Bold"/>
              </a:rPr>
              <a:t>, </a:t>
            </a:r>
            <a:r>
              <a:rPr lang="en-US" b="true" sz="2500" i="true">
                <a:solidFill>
                  <a:srgbClr val="23403D"/>
                </a:solidFill>
                <a:latin typeface="TT Norms Bold Italics"/>
                <a:ea typeface="TT Norms Bold Italics"/>
                <a:cs typeface="TT Norms Bold Italics"/>
                <a:sym typeface="TT Norms Bold Italics"/>
              </a:rPr>
              <a:t>Senior</a:t>
            </a:r>
            <a:r>
              <a:rPr lang="en-US" sz="2500" b="true">
                <a:solidFill>
                  <a:srgbClr val="23403D"/>
                </a:solidFill>
                <a:latin typeface="TT Norms Bold"/>
                <a:ea typeface="TT Norms Bold"/>
                <a:cs typeface="TT Norms Bold"/>
                <a:sym typeface="TT Norms Bold"/>
              </a:rPr>
              <a:t>).</a:t>
            </a:r>
          </a:p>
        </p:txBody>
      </p:sp>
      <p:sp>
        <p:nvSpPr>
          <p:cNvPr name="TextBox 41" id="41"/>
          <p:cNvSpPr txBox="true"/>
          <p:nvPr/>
        </p:nvSpPr>
        <p:spPr>
          <a:xfrm rot="0">
            <a:off x="14161192" y="6683217"/>
            <a:ext cx="3489153" cy="1298574"/>
          </a:xfrm>
          <a:prstGeom prst="rect">
            <a:avLst/>
          </a:prstGeom>
        </p:spPr>
        <p:txBody>
          <a:bodyPr anchor="t" rtlCol="false" tIns="0" lIns="0" bIns="0" rIns="0">
            <a:spAutoFit/>
          </a:bodyPr>
          <a:lstStyle/>
          <a:p>
            <a:pPr algn="ctr">
              <a:lnSpc>
                <a:spcPts val="3500"/>
              </a:lnSpc>
            </a:pPr>
            <a:r>
              <a:rPr lang="en-US" sz="2500" b="true">
                <a:solidFill>
                  <a:srgbClr val="23403D"/>
                </a:solidFill>
                <a:latin typeface="TT Norms Bold"/>
                <a:ea typeface="TT Norms Bold"/>
                <a:cs typeface="TT Norms Bold"/>
                <a:sym typeface="TT Norms Bold"/>
              </a:rPr>
              <a:t>Response variables: Score (MLR) and Decision (LR).</a:t>
            </a:r>
          </a:p>
        </p:txBody>
      </p:sp>
      <p:sp>
        <p:nvSpPr>
          <p:cNvPr name="TextBox 42" id="42"/>
          <p:cNvSpPr txBox="true"/>
          <p:nvPr/>
        </p:nvSpPr>
        <p:spPr>
          <a:xfrm rot="0">
            <a:off x="608749" y="690878"/>
            <a:ext cx="12916592" cy="806450"/>
          </a:xfrm>
          <a:prstGeom prst="rect">
            <a:avLst/>
          </a:prstGeom>
        </p:spPr>
        <p:txBody>
          <a:bodyPr anchor="t" rtlCol="false" tIns="0" lIns="0" bIns="0" rIns="0">
            <a:spAutoFit/>
          </a:bodyPr>
          <a:lstStyle/>
          <a:p>
            <a:pPr algn="l">
              <a:lnSpc>
                <a:spcPts val="6325"/>
              </a:lnSpc>
            </a:pPr>
            <a:r>
              <a:rPr lang="en-US" sz="5500" b="true">
                <a:solidFill>
                  <a:srgbClr val="FFFFFF"/>
                </a:solidFill>
                <a:latin typeface="TT Norms Bold"/>
                <a:ea typeface="TT Norms Bold"/>
                <a:cs typeface="TT Norms Bold"/>
                <a:sym typeface="TT Norms Bold"/>
              </a:rPr>
              <a:t>DATA COLLECTION AND CLEANING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grpSp>
        <p:nvGrpSpPr>
          <p:cNvPr name="Group 3" id="3"/>
          <p:cNvGrpSpPr/>
          <p:nvPr/>
        </p:nvGrpSpPr>
        <p:grpSpPr>
          <a:xfrm rot="5400000">
            <a:off x="1333960" y="3717880"/>
            <a:ext cx="500647" cy="438066"/>
            <a:chOff x="0" y="0"/>
            <a:chExt cx="812800" cy="711200"/>
          </a:xfrm>
        </p:grpSpPr>
        <p:sp>
          <p:nvSpPr>
            <p:cNvPr name="Freeform 4" id="4"/>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5" id="5"/>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6" id="6"/>
          <p:cNvGrpSpPr/>
          <p:nvPr/>
        </p:nvGrpSpPr>
        <p:grpSpPr>
          <a:xfrm rot="5400000">
            <a:off x="1333960" y="5578122"/>
            <a:ext cx="500647" cy="438066"/>
            <a:chOff x="0" y="0"/>
            <a:chExt cx="812800" cy="711200"/>
          </a:xfrm>
        </p:grpSpPr>
        <p:sp>
          <p:nvSpPr>
            <p:cNvPr name="Freeform 7" id="7"/>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9" id="9"/>
          <p:cNvGrpSpPr/>
          <p:nvPr/>
        </p:nvGrpSpPr>
        <p:grpSpPr>
          <a:xfrm rot="5400000">
            <a:off x="1333960" y="6877985"/>
            <a:ext cx="500647" cy="438066"/>
            <a:chOff x="0" y="0"/>
            <a:chExt cx="812800" cy="711200"/>
          </a:xfrm>
        </p:grpSpPr>
        <p:sp>
          <p:nvSpPr>
            <p:cNvPr name="Freeform 10" id="10"/>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2" id="12"/>
          <p:cNvGrpSpPr/>
          <p:nvPr/>
        </p:nvGrpSpPr>
        <p:grpSpPr>
          <a:xfrm rot="0">
            <a:off x="11622068" y="-4163460"/>
            <a:ext cx="11145501" cy="9752314"/>
            <a:chOff x="0" y="0"/>
            <a:chExt cx="812800" cy="711200"/>
          </a:xfrm>
        </p:grpSpPr>
        <p:sp>
          <p:nvSpPr>
            <p:cNvPr name="Freeform 13" id="13"/>
            <p:cNvSpPr/>
            <p:nvPr/>
          </p:nvSpPr>
          <p:spPr>
            <a:xfrm flipH="false" flipV="false" rot="0">
              <a:off x="10933" y="16124"/>
              <a:ext cx="790933" cy="695076"/>
            </a:xfrm>
            <a:custGeom>
              <a:avLst/>
              <a:gdLst/>
              <a:ahLst/>
              <a:cxnLst/>
              <a:rect r="r" b="b" t="t" l="l"/>
              <a:pathLst>
                <a:path h="695076" w="790933">
                  <a:moveTo>
                    <a:pt x="409252" y="8000"/>
                  </a:moveTo>
                  <a:lnTo>
                    <a:pt x="788082" y="670952"/>
                  </a:lnTo>
                  <a:cubicBezTo>
                    <a:pt x="790934" y="675942"/>
                    <a:pt x="790913" y="682074"/>
                    <a:pt x="788028" y="687045"/>
                  </a:cubicBezTo>
                  <a:cubicBezTo>
                    <a:pt x="785143" y="692016"/>
                    <a:pt x="779830" y="695076"/>
                    <a:pt x="774082" y="695076"/>
                  </a:cubicBezTo>
                  <a:lnTo>
                    <a:pt x="16852" y="695076"/>
                  </a:lnTo>
                  <a:cubicBezTo>
                    <a:pt x="11104" y="695076"/>
                    <a:pt x="5791" y="692016"/>
                    <a:pt x="2906" y="687045"/>
                  </a:cubicBezTo>
                  <a:cubicBezTo>
                    <a:pt x="21" y="682074"/>
                    <a:pt x="0" y="675942"/>
                    <a:pt x="2852" y="670952"/>
                  </a:cubicBezTo>
                  <a:lnTo>
                    <a:pt x="381682" y="8000"/>
                  </a:lnTo>
                  <a:cubicBezTo>
                    <a:pt x="384509" y="3053"/>
                    <a:pt x="389769" y="0"/>
                    <a:pt x="395467" y="0"/>
                  </a:cubicBezTo>
                  <a:cubicBezTo>
                    <a:pt x="401165" y="0"/>
                    <a:pt x="406425" y="3053"/>
                    <a:pt x="409252" y="8000"/>
                  </a:cubicBezTo>
                  <a:close/>
                </a:path>
              </a:pathLst>
            </a:custGeom>
            <a:solidFill>
              <a:srgbClr val="BC86A8"/>
            </a:solidFill>
          </p:spPr>
        </p:sp>
        <p:sp>
          <p:nvSpPr>
            <p:cNvPr name="TextBox 14" id="14"/>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5" id="15"/>
          <p:cNvGrpSpPr/>
          <p:nvPr/>
        </p:nvGrpSpPr>
        <p:grpSpPr>
          <a:xfrm rot="-10800000">
            <a:off x="11377362" y="-406136"/>
            <a:ext cx="4180138" cy="3657620"/>
            <a:chOff x="0" y="0"/>
            <a:chExt cx="812800" cy="711200"/>
          </a:xfrm>
        </p:grpSpPr>
        <p:sp>
          <p:nvSpPr>
            <p:cNvPr name="Freeform 16" id="16"/>
            <p:cNvSpPr/>
            <p:nvPr/>
          </p:nvSpPr>
          <p:spPr>
            <a:xfrm flipH="false" flipV="false" rot="0">
              <a:off x="29152" y="42992"/>
              <a:ext cx="754496" cy="668208"/>
            </a:xfrm>
            <a:custGeom>
              <a:avLst/>
              <a:gdLst/>
              <a:ahLst/>
              <a:cxnLst/>
              <a:rect r="r" b="b" t="t" l="l"/>
              <a:pathLst>
                <a:path h="668208" w="754496">
                  <a:moveTo>
                    <a:pt x="414003" y="21330"/>
                  </a:moveTo>
                  <a:lnTo>
                    <a:pt x="746893" y="603886"/>
                  </a:lnTo>
                  <a:cubicBezTo>
                    <a:pt x="754496" y="617192"/>
                    <a:pt x="754441" y="633540"/>
                    <a:pt x="746749" y="646795"/>
                  </a:cubicBezTo>
                  <a:cubicBezTo>
                    <a:pt x="739057" y="660050"/>
                    <a:pt x="724890" y="668208"/>
                    <a:pt x="709565" y="668208"/>
                  </a:cubicBezTo>
                  <a:lnTo>
                    <a:pt x="44931" y="668208"/>
                  </a:lnTo>
                  <a:cubicBezTo>
                    <a:pt x="29606" y="668208"/>
                    <a:pt x="15439" y="660050"/>
                    <a:pt x="7747" y="646795"/>
                  </a:cubicBezTo>
                  <a:cubicBezTo>
                    <a:pt x="55" y="633540"/>
                    <a:pt x="0" y="617192"/>
                    <a:pt x="7603" y="603886"/>
                  </a:cubicBezTo>
                  <a:lnTo>
                    <a:pt x="340493" y="21330"/>
                  </a:lnTo>
                  <a:cubicBezTo>
                    <a:pt x="348030" y="8140"/>
                    <a:pt x="362056" y="0"/>
                    <a:pt x="377248" y="0"/>
                  </a:cubicBezTo>
                  <a:cubicBezTo>
                    <a:pt x="392440" y="0"/>
                    <a:pt x="406466" y="8140"/>
                    <a:pt x="414003" y="21330"/>
                  </a:cubicBezTo>
                  <a:close/>
                </a:path>
              </a:pathLst>
            </a:custGeom>
            <a:solidFill>
              <a:srgbClr val="7C4D79">
                <a:alpha val="89804"/>
              </a:srgbClr>
            </a:solidFill>
          </p:spPr>
        </p:sp>
        <p:sp>
          <p:nvSpPr>
            <p:cNvPr name="TextBox 17" id="17"/>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18" id="18"/>
          <p:cNvGrpSpPr/>
          <p:nvPr/>
        </p:nvGrpSpPr>
        <p:grpSpPr>
          <a:xfrm rot="0">
            <a:off x="12444764" y="2989577"/>
            <a:ext cx="8794187" cy="7694914"/>
            <a:chOff x="0" y="0"/>
            <a:chExt cx="812800" cy="711200"/>
          </a:xfrm>
        </p:grpSpPr>
        <p:sp>
          <p:nvSpPr>
            <p:cNvPr name="Freeform 19" id="19"/>
            <p:cNvSpPr/>
            <p:nvPr/>
          </p:nvSpPr>
          <p:spPr>
            <a:xfrm flipH="false" flipV="false" rot="0">
              <a:off x="13857" y="20435"/>
              <a:ext cx="785086" cy="690765"/>
            </a:xfrm>
            <a:custGeom>
              <a:avLst/>
              <a:gdLst/>
              <a:ahLst/>
              <a:cxnLst/>
              <a:rect r="r" b="b" t="t" l="l"/>
              <a:pathLst>
                <a:path h="690765" w="785086">
                  <a:moveTo>
                    <a:pt x="410014" y="10139"/>
                  </a:moveTo>
                  <a:lnTo>
                    <a:pt x="781472" y="660191"/>
                  </a:lnTo>
                  <a:cubicBezTo>
                    <a:pt x="785086" y="666516"/>
                    <a:pt x="785060" y="674286"/>
                    <a:pt x="781404" y="680587"/>
                  </a:cubicBezTo>
                  <a:cubicBezTo>
                    <a:pt x="777748" y="686887"/>
                    <a:pt x="771014" y="690765"/>
                    <a:pt x="763729" y="690765"/>
                  </a:cubicBezTo>
                  <a:lnTo>
                    <a:pt x="21357" y="690765"/>
                  </a:lnTo>
                  <a:cubicBezTo>
                    <a:pt x="14072" y="690765"/>
                    <a:pt x="7338" y="686887"/>
                    <a:pt x="3682" y="680587"/>
                  </a:cubicBezTo>
                  <a:cubicBezTo>
                    <a:pt x="26" y="674286"/>
                    <a:pt x="0" y="666516"/>
                    <a:pt x="3614" y="660191"/>
                  </a:cubicBezTo>
                  <a:lnTo>
                    <a:pt x="375072" y="10139"/>
                  </a:lnTo>
                  <a:cubicBezTo>
                    <a:pt x="378655" y="3870"/>
                    <a:pt x="385322" y="0"/>
                    <a:pt x="392543" y="0"/>
                  </a:cubicBezTo>
                  <a:cubicBezTo>
                    <a:pt x="399764" y="0"/>
                    <a:pt x="406431" y="3870"/>
                    <a:pt x="410014" y="10139"/>
                  </a:cubicBezTo>
                  <a:close/>
                </a:path>
              </a:pathLst>
            </a:custGeom>
            <a:solidFill>
              <a:srgbClr val="BC86A8"/>
            </a:solidFill>
          </p:spPr>
        </p:sp>
        <p:sp>
          <p:nvSpPr>
            <p:cNvPr name="TextBox 20" id="20"/>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grpSp>
        <p:nvGrpSpPr>
          <p:cNvPr name="Group 21" id="21"/>
          <p:cNvGrpSpPr/>
          <p:nvPr/>
        </p:nvGrpSpPr>
        <p:grpSpPr>
          <a:xfrm rot="0">
            <a:off x="11622068" y="7617932"/>
            <a:ext cx="3885376" cy="3399704"/>
            <a:chOff x="0" y="0"/>
            <a:chExt cx="812800" cy="711200"/>
          </a:xfrm>
        </p:grpSpPr>
        <p:sp>
          <p:nvSpPr>
            <p:cNvPr name="Freeform 22" id="22"/>
            <p:cNvSpPr/>
            <p:nvPr/>
          </p:nvSpPr>
          <p:spPr>
            <a:xfrm flipH="false" flipV="false" rot="0">
              <a:off x="31363" y="46254"/>
              <a:ext cx="750073" cy="664946"/>
            </a:xfrm>
            <a:custGeom>
              <a:avLst/>
              <a:gdLst/>
              <a:ahLst/>
              <a:cxnLst/>
              <a:rect r="r" b="b" t="t" l="l"/>
              <a:pathLst>
                <a:path h="664946" w="750073">
                  <a:moveTo>
                    <a:pt x="414581" y="22948"/>
                  </a:moveTo>
                  <a:lnTo>
                    <a:pt x="741893" y="595744"/>
                  </a:lnTo>
                  <a:cubicBezTo>
                    <a:pt x="750074" y="610060"/>
                    <a:pt x="750015" y="627648"/>
                    <a:pt x="741739" y="641908"/>
                  </a:cubicBezTo>
                  <a:cubicBezTo>
                    <a:pt x="733463" y="656169"/>
                    <a:pt x="718222" y="664946"/>
                    <a:pt x="701734" y="664946"/>
                  </a:cubicBezTo>
                  <a:lnTo>
                    <a:pt x="48340" y="664946"/>
                  </a:lnTo>
                  <a:cubicBezTo>
                    <a:pt x="31852" y="664946"/>
                    <a:pt x="16611" y="656169"/>
                    <a:pt x="8335" y="641908"/>
                  </a:cubicBezTo>
                  <a:cubicBezTo>
                    <a:pt x="59" y="627648"/>
                    <a:pt x="0" y="610060"/>
                    <a:pt x="8181" y="595744"/>
                  </a:cubicBezTo>
                  <a:lnTo>
                    <a:pt x="335493" y="22948"/>
                  </a:lnTo>
                  <a:cubicBezTo>
                    <a:pt x="343602" y="8757"/>
                    <a:pt x="358693" y="0"/>
                    <a:pt x="375037" y="0"/>
                  </a:cubicBezTo>
                  <a:cubicBezTo>
                    <a:pt x="391381" y="0"/>
                    <a:pt x="406472" y="8757"/>
                    <a:pt x="414581" y="22948"/>
                  </a:cubicBezTo>
                  <a:close/>
                </a:path>
              </a:pathLst>
            </a:custGeom>
            <a:solidFill>
              <a:srgbClr val="7C4D79">
                <a:alpha val="89804"/>
              </a:srgbClr>
            </a:solidFill>
          </p:spPr>
        </p:sp>
        <p:sp>
          <p:nvSpPr>
            <p:cNvPr name="TextBox 23" id="23"/>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Freeform 24" id="24"/>
          <p:cNvSpPr/>
          <p:nvPr/>
        </p:nvSpPr>
        <p:spPr>
          <a:xfrm flipH="false" flipV="false" rot="0">
            <a:off x="-465592" y="9702769"/>
            <a:ext cx="2021342" cy="793377"/>
          </a:xfrm>
          <a:custGeom>
            <a:avLst/>
            <a:gdLst/>
            <a:ahLst/>
            <a:cxnLst/>
            <a:rect r="r" b="b" t="t" l="l"/>
            <a:pathLst>
              <a:path h="793377" w="2021342">
                <a:moveTo>
                  <a:pt x="0" y="0"/>
                </a:moveTo>
                <a:lnTo>
                  <a:pt x="2021342" y="0"/>
                </a:lnTo>
                <a:lnTo>
                  <a:pt x="2021342" y="793376"/>
                </a:lnTo>
                <a:lnTo>
                  <a:pt x="0" y="7933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5" id="25"/>
          <p:cNvGrpSpPr/>
          <p:nvPr/>
        </p:nvGrpSpPr>
        <p:grpSpPr>
          <a:xfrm rot="0">
            <a:off x="16106620" y="303325"/>
            <a:ext cx="4035505" cy="818745"/>
            <a:chOff x="0" y="0"/>
            <a:chExt cx="5380674" cy="1091660"/>
          </a:xfrm>
        </p:grpSpPr>
        <p:sp>
          <p:nvSpPr>
            <p:cNvPr name="Freeform 26" id="26"/>
            <p:cNvSpPr/>
            <p:nvPr/>
          </p:nvSpPr>
          <p:spPr>
            <a:xfrm flipH="false" flipV="false" rot="0">
              <a:off x="2599374" y="0"/>
              <a:ext cx="2781300" cy="1091660"/>
            </a:xfrm>
            <a:custGeom>
              <a:avLst/>
              <a:gdLst/>
              <a:ahLst/>
              <a:cxnLst/>
              <a:rect r="r" b="b" t="t" l="l"/>
              <a:pathLst>
                <a:path h="1091660" w="2781300">
                  <a:moveTo>
                    <a:pt x="0" y="0"/>
                  </a:moveTo>
                  <a:lnTo>
                    <a:pt x="2781300" y="0"/>
                  </a:lnTo>
                  <a:lnTo>
                    <a:pt x="2781300" y="1091660"/>
                  </a:lnTo>
                  <a:lnTo>
                    <a:pt x="0" y="10916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0">
              <a:off x="0" y="0"/>
              <a:ext cx="2487304" cy="1091660"/>
            </a:xfrm>
            <a:custGeom>
              <a:avLst/>
              <a:gdLst/>
              <a:ahLst/>
              <a:cxnLst/>
              <a:rect r="r" b="b" t="t" l="l"/>
              <a:pathLst>
                <a:path h="1091660" w="2487304">
                  <a:moveTo>
                    <a:pt x="0" y="0"/>
                  </a:moveTo>
                  <a:lnTo>
                    <a:pt x="2487304" y="0"/>
                  </a:lnTo>
                  <a:lnTo>
                    <a:pt x="2487304" y="1091660"/>
                  </a:lnTo>
                  <a:lnTo>
                    <a:pt x="0" y="1091660"/>
                  </a:lnTo>
                  <a:lnTo>
                    <a:pt x="0" y="0"/>
                  </a:lnTo>
                  <a:close/>
                </a:path>
              </a:pathLst>
            </a:custGeom>
            <a:blipFill>
              <a:blip r:embed="rId6">
                <a:extLst>
                  <a:ext uri="{96DAC541-7B7A-43D3-8B79-37D633B846F1}">
                    <asvg:svgBlip xmlns:asvg="http://schemas.microsoft.com/office/drawing/2016/SVG/main" r:embed="rId7"/>
                  </a:ext>
                </a:extLst>
              </a:blip>
              <a:stretch>
                <a:fillRect l="0" t="0" r="-11819" b="0"/>
              </a:stretch>
            </a:blipFill>
          </p:spPr>
        </p:sp>
      </p:grpSp>
      <p:sp>
        <p:nvSpPr>
          <p:cNvPr name="Freeform 28" id="28"/>
          <p:cNvSpPr/>
          <p:nvPr/>
        </p:nvSpPr>
        <p:spPr>
          <a:xfrm flipH="false" flipV="false" rot="0">
            <a:off x="17674864" y="9720423"/>
            <a:ext cx="899017" cy="732699"/>
          </a:xfrm>
          <a:custGeom>
            <a:avLst/>
            <a:gdLst/>
            <a:ahLst/>
            <a:cxnLst/>
            <a:rect r="r" b="b" t="t" l="l"/>
            <a:pathLst>
              <a:path h="732699" w="899017">
                <a:moveTo>
                  <a:pt x="0" y="0"/>
                </a:moveTo>
                <a:lnTo>
                  <a:pt x="899018" y="0"/>
                </a:lnTo>
                <a:lnTo>
                  <a:pt x="899018" y="732699"/>
                </a:lnTo>
                <a:lnTo>
                  <a:pt x="0" y="732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true" flipV="false" rot="-2199196">
            <a:off x="-1587894" y="-1960574"/>
            <a:ext cx="3285470" cy="3108876"/>
          </a:xfrm>
          <a:custGeom>
            <a:avLst/>
            <a:gdLst/>
            <a:ahLst/>
            <a:cxnLst/>
            <a:rect r="r" b="b" t="t" l="l"/>
            <a:pathLst>
              <a:path h="3108876" w="3285470">
                <a:moveTo>
                  <a:pt x="3285469" y="0"/>
                </a:moveTo>
                <a:lnTo>
                  <a:pt x="0" y="0"/>
                </a:lnTo>
                <a:lnTo>
                  <a:pt x="0" y="3108876"/>
                </a:lnTo>
                <a:lnTo>
                  <a:pt x="3285469" y="3108876"/>
                </a:lnTo>
                <a:lnTo>
                  <a:pt x="3285469" y="0"/>
                </a:lnTo>
                <a:close/>
              </a:path>
            </a:pathLst>
          </a:custGeom>
          <a:blipFill>
            <a:blip r:embed="rId10">
              <a:alphaModFix amt="5000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368234" y="385226"/>
            <a:ext cx="899017" cy="732699"/>
          </a:xfrm>
          <a:custGeom>
            <a:avLst/>
            <a:gdLst/>
            <a:ahLst/>
            <a:cxnLst/>
            <a:rect r="r" b="b" t="t" l="l"/>
            <a:pathLst>
              <a:path h="732699" w="899017">
                <a:moveTo>
                  <a:pt x="0" y="0"/>
                </a:moveTo>
                <a:lnTo>
                  <a:pt x="899017" y="0"/>
                </a:lnTo>
                <a:lnTo>
                  <a:pt x="899017" y="732699"/>
                </a:lnTo>
                <a:lnTo>
                  <a:pt x="0" y="7326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1" id="31"/>
          <p:cNvSpPr/>
          <p:nvPr/>
        </p:nvSpPr>
        <p:spPr>
          <a:xfrm flipH="false" flipV="false" rot="0">
            <a:off x="10737512" y="-3729574"/>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2" id="32"/>
          <p:cNvSpPr/>
          <p:nvPr/>
        </p:nvSpPr>
        <p:spPr>
          <a:xfrm flipH="false" flipV="false" rot="0">
            <a:off x="9845023" y="1422674"/>
            <a:ext cx="8279350" cy="7606653"/>
          </a:xfrm>
          <a:custGeom>
            <a:avLst/>
            <a:gdLst/>
            <a:ahLst/>
            <a:cxnLst/>
            <a:rect r="r" b="b" t="t" l="l"/>
            <a:pathLst>
              <a:path h="7606653" w="8279350">
                <a:moveTo>
                  <a:pt x="0" y="0"/>
                </a:moveTo>
                <a:lnTo>
                  <a:pt x="8279350" y="0"/>
                </a:lnTo>
                <a:lnTo>
                  <a:pt x="8279350" y="7606653"/>
                </a:lnTo>
                <a:lnTo>
                  <a:pt x="0" y="7606653"/>
                </a:lnTo>
                <a:lnTo>
                  <a:pt x="0" y="0"/>
                </a:lnTo>
                <a:close/>
              </a:path>
            </a:pathLst>
          </a:custGeom>
          <a:blipFill>
            <a:blip r:embed="rId16">
              <a:alphaModFix amt="90000"/>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33" id="33"/>
          <p:cNvGrpSpPr/>
          <p:nvPr/>
        </p:nvGrpSpPr>
        <p:grpSpPr>
          <a:xfrm rot="0">
            <a:off x="10430048" y="1422674"/>
            <a:ext cx="11520205" cy="7606653"/>
            <a:chOff x="0" y="0"/>
            <a:chExt cx="1057872" cy="698500"/>
          </a:xfrm>
        </p:grpSpPr>
        <p:sp>
          <p:nvSpPr>
            <p:cNvPr name="Freeform 34" id="34"/>
            <p:cNvSpPr/>
            <p:nvPr/>
          </p:nvSpPr>
          <p:spPr>
            <a:xfrm flipH="false" flipV="false" rot="0">
              <a:off x="5162" y="0"/>
              <a:ext cx="1047548" cy="698500"/>
            </a:xfrm>
            <a:custGeom>
              <a:avLst/>
              <a:gdLst/>
              <a:ahLst/>
              <a:cxnLst/>
              <a:rect r="r" b="b" t="t" l="l"/>
              <a:pathLst>
                <a:path h="698500" w="1047548">
                  <a:moveTo>
                    <a:pt x="1039191" y="372485"/>
                  </a:moveTo>
                  <a:lnTo>
                    <a:pt x="863028" y="675265"/>
                  </a:lnTo>
                  <a:cubicBezTo>
                    <a:pt x="854659" y="689650"/>
                    <a:pt x="839271" y="698500"/>
                    <a:pt x="822629" y="698500"/>
                  </a:cubicBezTo>
                  <a:lnTo>
                    <a:pt x="224919" y="698500"/>
                  </a:lnTo>
                  <a:cubicBezTo>
                    <a:pt x="208276" y="698500"/>
                    <a:pt x="192889" y="689650"/>
                    <a:pt x="184520" y="675265"/>
                  </a:cubicBezTo>
                  <a:lnTo>
                    <a:pt x="8356" y="372485"/>
                  </a:lnTo>
                  <a:cubicBezTo>
                    <a:pt x="0" y="358122"/>
                    <a:pt x="0" y="340378"/>
                    <a:pt x="8356" y="326015"/>
                  </a:cubicBezTo>
                  <a:lnTo>
                    <a:pt x="184520" y="23235"/>
                  </a:lnTo>
                  <a:cubicBezTo>
                    <a:pt x="192889" y="8850"/>
                    <a:pt x="208276" y="0"/>
                    <a:pt x="224919" y="0"/>
                  </a:cubicBezTo>
                  <a:lnTo>
                    <a:pt x="822629" y="0"/>
                  </a:lnTo>
                  <a:cubicBezTo>
                    <a:pt x="839271" y="0"/>
                    <a:pt x="854659" y="8850"/>
                    <a:pt x="863028" y="23235"/>
                  </a:cubicBezTo>
                  <a:lnTo>
                    <a:pt x="1039191" y="326015"/>
                  </a:lnTo>
                  <a:cubicBezTo>
                    <a:pt x="1047548" y="340378"/>
                    <a:pt x="1047548" y="358122"/>
                    <a:pt x="1039191" y="372485"/>
                  </a:cubicBezTo>
                  <a:close/>
                </a:path>
              </a:pathLst>
            </a:custGeom>
            <a:solidFill>
              <a:srgbClr val="7C4D79"/>
            </a:solidFill>
          </p:spPr>
        </p:sp>
        <p:sp>
          <p:nvSpPr>
            <p:cNvPr name="TextBox 35" id="35"/>
            <p:cNvSpPr txBox="true"/>
            <p:nvPr/>
          </p:nvSpPr>
          <p:spPr>
            <a:xfrm>
              <a:off x="114300" y="-66675"/>
              <a:ext cx="829272" cy="765175"/>
            </a:xfrm>
            <a:prstGeom prst="rect">
              <a:avLst/>
            </a:prstGeom>
          </p:spPr>
          <p:txBody>
            <a:bodyPr anchor="ctr" rtlCol="false" tIns="59834" lIns="59834" bIns="59834" rIns="59834"/>
            <a:lstStyle/>
            <a:p>
              <a:pPr algn="ctr">
                <a:lnSpc>
                  <a:spcPts val="3750"/>
                </a:lnSpc>
              </a:pPr>
            </a:p>
          </p:txBody>
        </p:sp>
      </p:grpSp>
      <p:grpSp>
        <p:nvGrpSpPr>
          <p:cNvPr name="Group 36" id="36"/>
          <p:cNvGrpSpPr/>
          <p:nvPr/>
        </p:nvGrpSpPr>
        <p:grpSpPr>
          <a:xfrm rot="0">
            <a:off x="10737512" y="1686901"/>
            <a:ext cx="9844078" cy="7078198"/>
            <a:chOff x="0" y="0"/>
            <a:chExt cx="971446" cy="698500"/>
          </a:xfrm>
        </p:grpSpPr>
        <p:sp>
          <p:nvSpPr>
            <p:cNvPr name="Freeform 37" id="37"/>
            <p:cNvSpPr/>
            <p:nvPr/>
          </p:nvSpPr>
          <p:spPr>
            <a:xfrm flipH="false" flipV="false" rot="0">
              <a:off x="4531" y="0"/>
              <a:ext cx="962385" cy="698500"/>
            </a:xfrm>
            <a:custGeom>
              <a:avLst/>
              <a:gdLst/>
              <a:ahLst/>
              <a:cxnLst/>
              <a:rect r="r" b="b" t="t" l="l"/>
              <a:pathLst>
                <a:path h="698500" w="962385">
                  <a:moveTo>
                    <a:pt x="955050" y="369643"/>
                  </a:moveTo>
                  <a:lnTo>
                    <a:pt x="775580" y="678107"/>
                  </a:lnTo>
                  <a:cubicBezTo>
                    <a:pt x="768234" y="690733"/>
                    <a:pt x="754729" y="698500"/>
                    <a:pt x="740121" y="698500"/>
                  </a:cubicBezTo>
                  <a:lnTo>
                    <a:pt x="222263" y="698500"/>
                  </a:lnTo>
                  <a:cubicBezTo>
                    <a:pt x="207655" y="698500"/>
                    <a:pt x="194150" y="690733"/>
                    <a:pt x="186804" y="678107"/>
                  </a:cubicBezTo>
                  <a:lnTo>
                    <a:pt x="7334" y="369643"/>
                  </a:lnTo>
                  <a:cubicBezTo>
                    <a:pt x="0" y="357037"/>
                    <a:pt x="0" y="341463"/>
                    <a:pt x="7334" y="328857"/>
                  </a:cubicBezTo>
                  <a:lnTo>
                    <a:pt x="186804" y="20393"/>
                  </a:lnTo>
                  <a:cubicBezTo>
                    <a:pt x="194150" y="7767"/>
                    <a:pt x="207655" y="0"/>
                    <a:pt x="222263" y="0"/>
                  </a:cubicBezTo>
                  <a:lnTo>
                    <a:pt x="740121" y="0"/>
                  </a:lnTo>
                  <a:cubicBezTo>
                    <a:pt x="754729" y="0"/>
                    <a:pt x="768234" y="7767"/>
                    <a:pt x="775580" y="20393"/>
                  </a:cubicBezTo>
                  <a:lnTo>
                    <a:pt x="955050" y="328857"/>
                  </a:lnTo>
                  <a:cubicBezTo>
                    <a:pt x="962385" y="341463"/>
                    <a:pt x="962385" y="357037"/>
                    <a:pt x="955050" y="369643"/>
                  </a:cubicBezTo>
                  <a:close/>
                </a:path>
              </a:pathLst>
            </a:custGeom>
            <a:blipFill>
              <a:blip r:embed="rId18"/>
              <a:stretch>
                <a:fillRect l="129" t="-17422" r="129" b="-17422"/>
              </a:stretch>
            </a:blipFill>
            <a:ln w="209550" cap="rnd">
              <a:solidFill>
                <a:srgbClr val="FFFFFF"/>
              </a:solidFill>
              <a:prstDash val="solid"/>
              <a:round/>
            </a:ln>
          </p:spPr>
        </p:sp>
      </p:grpSp>
      <p:grpSp>
        <p:nvGrpSpPr>
          <p:cNvPr name="Group 38" id="38"/>
          <p:cNvGrpSpPr/>
          <p:nvPr/>
        </p:nvGrpSpPr>
        <p:grpSpPr>
          <a:xfrm rot="5400000">
            <a:off x="1333960" y="8306022"/>
            <a:ext cx="500647" cy="438066"/>
            <a:chOff x="0" y="0"/>
            <a:chExt cx="812800" cy="711200"/>
          </a:xfrm>
        </p:grpSpPr>
        <p:sp>
          <p:nvSpPr>
            <p:cNvPr name="Freeform 39" id="39"/>
            <p:cNvSpPr/>
            <p:nvPr/>
          </p:nvSpPr>
          <p:spPr>
            <a:xfrm flipH="false" flipV="false" rot="0">
              <a:off x="60851" y="89740"/>
              <a:ext cx="691098" cy="621460"/>
            </a:xfrm>
            <a:custGeom>
              <a:avLst/>
              <a:gdLst/>
              <a:ahLst/>
              <a:cxnLst/>
              <a:rect r="r" b="b" t="t" l="l"/>
              <a:pathLst>
                <a:path h="621460" w="691098">
                  <a:moveTo>
                    <a:pt x="422271" y="44524"/>
                  </a:moveTo>
                  <a:lnTo>
                    <a:pt x="675227" y="487196"/>
                  </a:lnTo>
                  <a:cubicBezTo>
                    <a:pt x="691098" y="514971"/>
                    <a:pt x="690984" y="549095"/>
                    <a:pt x="674928" y="576763"/>
                  </a:cubicBezTo>
                  <a:cubicBezTo>
                    <a:pt x="658871" y="604431"/>
                    <a:pt x="629300" y="621460"/>
                    <a:pt x="597311" y="621460"/>
                  </a:cubicBezTo>
                  <a:lnTo>
                    <a:pt x="93787" y="621460"/>
                  </a:lnTo>
                  <a:cubicBezTo>
                    <a:pt x="61798" y="621460"/>
                    <a:pt x="32227" y="604431"/>
                    <a:pt x="16170" y="576763"/>
                  </a:cubicBezTo>
                  <a:cubicBezTo>
                    <a:pt x="114" y="549095"/>
                    <a:pt x="0" y="514971"/>
                    <a:pt x="15871" y="487196"/>
                  </a:cubicBezTo>
                  <a:lnTo>
                    <a:pt x="268827" y="44524"/>
                  </a:lnTo>
                  <a:cubicBezTo>
                    <a:pt x="284560" y="16991"/>
                    <a:pt x="313839" y="0"/>
                    <a:pt x="345549" y="0"/>
                  </a:cubicBezTo>
                  <a:cubicBezTo>
                    <a:pt x="377259" y="0"/>
                    <a:pt x="406538" y="16991"/>
                    <a:pt x="422271" y="44524"/>
                  </a:cubicBezTo>
                  <a:close/>
                </a:path>
              </a:pathLst>
            </a:custGeom>
            <a:solidFill>
              <a:srgbClr val="7C4D79">
                <a:alpha val="89804"/>
              </a:srgbClr>
            </a:solidFill>
          </p:spPr>
        </p:sp>
        <p:sp>
          <p:nvSpPr>
            <p:cNvPr name="TextBox 40" id="40"/>
            <p:cNvSpPr txBox="true"/>
            <p:nvPr/>
          </p:nvSpPr>
          <p:spPr>
            <a:xfrm>
              <a:off x="127000" y="263525"/>
              <a:ext cx="558800" cy="396875"/>
            </a:xfrm>
            <a:prstGeom prst="rect">
              <a:avLst/>
            </a:prstGeom>
          </p:spPr>
          <p:txBody>
            <a:bodyPr anchor="ctr" rtlCol="false" tIns="50800" lIns="50800" bIns="50800" rIns="50800"/>
            <a:lstStyle/>
            <a:p>
              <a:pPr algn="ctr">
                <a:lnSpc>
                  <a:spcPts val="3750"/>
                </a:lnSpc>
              </a:pPr>
            </a:p>
          </p:txBody>
        </p:sp>
      </p:grpSp>
      <p:sp>
        <p:nvSpPr>
          <p:cNvPr name="TextBox 41" id="41"/>
          <p:cNvSpPr txBox="true"/>
          <p:nvPr/>
        </p:nvSpPr>
        <p:spPr>
          <a:xfrm rot="0">
            <a:off x="1174750" y="1687908"/>
            <a:ext cx="9005814" cy="955675"/>
          </a:xfrm>
          <a:prstGeom prst="rect">
            <a:avLst/>
          </a:prstGeom>
        </p:spPr>
        <p:txBody>
          <a:bodyPr anchor="t" rtlCol="false" tIns="0" lIns="0" bIns="0" rIns="0">
            <a:spAutoFit/>
          </a:bodyPr>
          <a:lstStyle/>
          <a:p>
            <a:pPr algn="l">
              <a:lnSpc>
                <a:spcPts val="7474"/>
              </a:lnSpc>
            </a:pPr>
            <a:r>
              <a:rPr lang="en-US" sz="6499" b="true">
                <a:solidFill>
                  <a:srgbClr val="23403D"/>
                </a:solidFill>
                <a:latin typeface="TT Norms Bold"/>
                <a:ea typeface="TT Norms Bold"/>
                <a:cs typeface="TT Norms Bold"/>
                <a:sym typeface="TT Norms Bold"/>
              </a:rPr>
              <a:t>PROJECT OVERVIEW</a:t>
            </a:r>
          </a:p>
        </p:txBody>
      </p:sp>
      <p:sp>
        <p:nvSpPr>
          <p:cNvPr name="TextBox 42" id="42"/>
          <p:cNvSpPr txBox="true"/>
          <p:nvPr/>
        </p:nvSpPr>
        <p:spPr>
          <a:xfrm rot="0">
            <a:off x="2110200" y="3644793"/>
            <a:ext cx="8436812" cy="1657350"/>
          </a:xfrm>
          <a:prstGeom prst="rect">
            <a:avLst/>
          </a:prstGeom>
        </p:spPr>
        <p:txBody>
          <a:bodyPr anchor="t" rtlCol="false" tIns="0" lIns="0" bIns="0" rIns="0">
            <a:spAutoFit/>
          </a:bodyPr>
          <a:lstStyle/>
          <a:p>
            <a:pPr algn="l">
              <a:lnSpc>
                <a:spcPts val="4499"/>
              </a:lnSpc>
            </a:pPr>
            <a:r>
              <a:rPr lang="en-US" sz="2999" b="true">
                <a:solidFill>
                  <a:srgbClr val="23403D"/>
                </a:solidFill>
                <a:latin typeface="TT Norms Bold"/>
                <a:ea typeface="TT Norms Bold"/>
                <a:cs typeface="TT Norms Bold"/>
                <a:sym typeface="TT Norms Bold"/>
              </a:rPr>
              <a:t>Participants uploaded their resumes, job descriptions, and hiring outcomes (hired/rejected). </a:t>
            </a:r>
          </a:p>
        </p:txBody>
      </p:sp>
      <p:sp>
        <p:nvSpPr>
          <p:cNvPr name="TextBox 43" id="43"/>
          <p:cNvSpPr txBox="true"/>
          <p:nvPr/>
        </p:nvSpPr>
        <p:spPr>
          <a:xfrm rot="0">
            <a:off x="2110200" y="5505035"/>
            <a:ext cx="7544323" cy="1095375"/>
          </a:xfrm>
          <a:prstGeom prst="rect">
            <a:avLst/>
          </a:prstGeom>
        </p:spPr>
        <p:txBody>
          <a:bodyPr anchor="t" rtlCol="false" tIns="0" lIns="0" bIns="0" rIns="0">
            <a:spAutoFit/>
          </a:bodyPr>
          <a:lstStyle/>
          <a:p>
            <a:pPr algn="l">
              <a:lnSpc>
                <a:spcPts val="4499"/>
              </a:lnSpc>
            </a:pPr>
            <a:r>
              <a:rPr lang="en-US" sz="2999" b="true">
                <a:solidFill>
                  <a:srgbClr val="23403D"/>
                </a:solidFill>
                <a:latin typeface="TT Norms Bold"/>
                <a:ea typeface="TT Norms Bold"/>
                <a:cs typeface="TT Norms Bold"/>
                <a:sym typeface="TT Norms Bold"/>
              </a:rPr>
              <a:t>We extracted features: skills matched, experience years, and experience level.</a:t>
            </a:r>
          </a:p>
        </p:txBody>
      </p:sp>
      <p:sp>
        <p:nvSpPr>
          <p:cNvPr name="TextBox 44" id="44"/>
          <p:cNvSpPr txBox="true"/>
          <p:nvPr/>
        </p:nvSpPr>
        <p:spPr>
          <a:xfrm rot="0">
            <a:off x="2110200" y="6804898"/>
            <a:ext cx="7879864" cy="1095375"/>
          </a:xfrm>
          <a:prstGeom prst="rect">
            <a:avLst/>
          </a:prstGeom>
        </p:spPr>
        <p:txBody>
          <a:bodyPr anchor="t" rtlCol="false" tIns="0" lIns="0" bIns="0" rIns="0">
            <a:spAutoFit/>
          </a:bodyPr>
          <a:lstStyle/>
          <a:p>
            <a:pPr algn="l">
              <a:lnSpc>
                <a:spcPts val="4499"/>
              </a:lnSpc>
            </a:pPr>
            <a:r>
              <a:rPr lang="en-US" sz="2999" b="true">
                <a:solidFill>
                  <a:srgbClr val="23403D"/>
                </a:solidFill>
                <a:latin typeface="TT Norms Bold"/>
                <a:ea typeface="TT Norms Bold"/>
                <a:cs typeface="TT Norms Bold"/>
                <a:sym typeface="TT Norms Bold"/>
              </a:rPr>
              <a:t>The program generated a score (0-100) reflecting the strength of the match.</a:t>
            </a:r>
          </a:p>
        </p:txBody>
      </p:sp>
      <p:sp>
        <p:nvSpPr>
          <p:cNvPr name="TextBox 45" id="45"/>
          <p:cNvSpPr txBox="true"/>
          <p:nvPr/>
        </p:nvSpPr>
        <p:spPr>
          <a:xfrm rot="0">
            <a:off x="2110200" y="8232935"/>
            <a:ext cx="7879864" cy="1095375"/>
          </a:xfrm>
          <a:prstGeom prst="rect">
            <a:avLst/>
          </a:prstGeom>
        </p:spPr>
        <p:txBody>
          <a:bodyPr anchor="t" rtlCol="false" tIns="0" lIns="0" bIns="0" rIns="0">
            <a:spAutoFit/>
          </a:bodyPr>
          <a:lstStyle/>
          <a:p>
            <a:pPr algn="l">
              <a:lnSpc>
                <a:spcPts val="4499"/>
              </a:lnSpc>
            </a:pPr>
            <a:r>
              <a:rPr lang="en-US" sz="2999" b="true">
                <a:solidFill>
                  <a:srgbClr val="23403D"/>
                </a:solidFill>
                <a:latin typeface="TT Norms Bold"/>
                <a:ea typeface="TT Norms Bold"/>
                <a:cs typeface="TT Norms Bold"/>
                <a:sym typeface="TT Norms Bold"/>
              </a:rPr>
              <a:t>We created a binary decision variable (hired = 1, rejected = 0) to apply logistic regression.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sp>
        <p:nvSpPr>
          <p:cNvPr name="Freeform 3" id="3"/>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4">
              <a:extLst>
                <a:ext uri="{96DAC541-7B7A-43D3-8B79-37D633B846F1}">
                  <asvg:svgBlip xmlns:asvg="http://schemas.microsoft.com/office/drawing/2016/SVG/main" r:embed="rId5"/>
                </a:ext>
              </a:extLst>
            </a:blip>
            <a:stretch>
              <a:fillRect l="0" t="-290245" r="0" b="0"/>
            </a:stretch>
          </a:blipFill>
        </p:spPr>
      </p:sp>
      <p:grpSp>
        <p:nvGrpSpPr>
          <p:cNvPr name="Group 4" id="4"/>
          <p:cNvGrpSpPr/>
          <p:nvPr/>
        </p:nvGrpSpPr>
        <p:grpSpPr>
          <a:xfrm rot="0">
            <a:off x="12801522" y="-1114950"/>
            <a:ext cx="7335291" cy="2801892"/>
            <a:chOff x="0" y="0"/>
            <a:chExt cx="930920" cy="355587"/>
          </a:xfrm>
        </p:grpSpPr>
        <p:sp>
          <p:nvSpPr>
            <p:cNvPr name="Freeform 5" id="5"/>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BC86A8"/>
            </a:solidFill>
          </p:spPr>
        </p:sp>
        <p:sp>
          <p:nvSpPr>
            <p:cNvPr name="TextBox 6" id="6"/>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7" id="7"/>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2822215" y="-1659968"/>
            <a:ext cx="18379715" cy="3888558"/>
            <a:chOff x="0" y="0"/>
            <a:chExt cx="1673415" cy="354041"/>
          </a:xfrm>
        </p:grpSpPr>
        <p:sp>
          <p:nvSpPr>
            <p:cNvPr name="Freeform 9" id="9"/>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7C4D79"/>
            </a:solidFill>
          </p:spPr>
        </p:sp>
        <p:sp>
          <p:nvSpPr>
            <p:cNvPr name="TextBox 10" id="10"/>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11" id="11"/>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0" y="2536291"/>
            <a:ext cx="18288000" cy="6076250"/>
          </a:xfrm>
          <a:custGeom>
            <a:avLst/>
            <a:gdLst/>
            <a:ahLst/>
            <a:cxnLst/>
            <a:rect r="r" b="b" t="t" l="l"/>
            <a:pathLst>
              <a:path h="6076250" w="18288000">
                <a:moveTo>
                  <a:pt x="0" y="0"/>
                </a:moveTo>
                <a:lnTo>
                  <a:pt x="18288000" y="0"/>
                </a:lnTo>
                <a:lnTo>
                  <a:pt x="18288000" y="6076250"/>
                </a:lnTo>
                <a:lnTo>
                  <a:pt x="0" y="6076250"/>
                </a:lnTo>
                <a:lnTo>
                  <a:pt x="0" y="0"/>
                </a:lnTo>
                <a:close/>
              </a:path>
            </a:pathLst>
          </a:custGeom>
          <a:blipFill>
            <a:blip r:embed="rId14"/>
            <a:stretch>
              <a:fillRect l="0" t="-7208" r="0" b="-63406"/>
            </a:stretch>
          </a:blipFill>
        </p:spPr>
      </p:sp>
      <p:sp>
        <p:nvSpPr>
          <p:cNvPr name="TextBox 15" id="15"/>
          <p:cNvSpPr txBox="true"/>
          <p:nvPr/>
        </p:nvSpPr>
        <p:spPr>
          <a:xfrm rot="0">
            <a:off x="1244600" y="700403"/>
            <a:ext cx="11645329" cy="955675"/>
          </a:xfrm>
          <a:prstGeom prst="rect">
            <a:avLst/>
          </a:prstGeom>
        </p:spPr>
        <p:txBody>
          <a:bodyPr anchor="t" rtlCol="false" tIns="0" lIns="0" bIns="0" rIns="0">
            <a:spAutoFit/>
          </a:bodyPr>
          <a:lstStyle/>
          <a:p>
            <a:pPr algn="l">
              <a:lnSpc>
                <a:spcPts val="7474"/>
              </a:lnSpc>
            </a:pPr>
            <a:r>
              <a:rPr lang="en-US" sz="6499" b="true">
                <a:solidFill>
                  <a:srgbClr val="FFFFFF"/>
                </a:solidFill>
                <a:latin typeface="TT Norms Bold"/>
                <a:ea typeface="TT Norms Bold"/>
                <a:cs typeface="TT Norms Bold"/>
                <a:sym typeface="TT Norms Bold"/>
              </a:rPr>
              <a:t>DESCRIPTIVE STATISTICS</a:t>
            </a:r>
          </a:p>
        </p:txBody>
      </p:sp>
      <p:sp>
        <p:nvSpPr>
          <p:cNvPr name="TextBox 16" id="16"/>
          <p:cNvSpPr txBox="true"/>
          <p:nvPr/>
        </p:nvSpPr>
        <p:spPr>
          <a:xfrm rot="0">
            <a:off x="608749" y="8850666"/>
            <a:ext cx="17297154" cy="447674"/>
          </a:xfrm>
          <a:prstGeom prst="rect">
            <a:avLst/>
          </a:prstGeom>
        </p:spPr>
        <p:txBody>
          <a:bodyPr anchor="t" rtlCol="false" tIns="0" lIns="0" bIns="0" rIns="0">
            <a:spAutoFit/>
          </a:bodyPr>
          <a:lstStyle/>
          <a:p>
            <a:pPr algn="l">
              <a:lnSpc>
                <a:spcPts val="3750"/>
              </a:lnSpc>
              <a:spcBef>
                <a:spcPct val="0"/>
              </a:spcBef>
            </a:pPr>
            <a:r>
              <a:rPr lang="en-US" b="true" sz="2500" u="sng">
                <a:solidFill>
                  <a:srgbClr val="000000"/>
                </a:solidFill>
                <a:latin typeface="TT Norms Bold"/>
                <a:ea typeface="TT Norms Bold"/>
                <a:cs typeface="TT Norms Bold"/>
                <a:sym typeface="TT Norms Bold"/>
                <a:hlinkClick r:id="rId15" tooltip="https://public.tableau.com/app/profile/ashish.ashish3477/viz/Book1_17455698844530/Dashboard1"/>
              </a:rPr>
              <a:t>Dashboard Link: https://public.tableau.com/app/profile/ashish.ashish3477/viz/Book1_17455698844530/Dashboard1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sp>
        <p:nvSpPr>
          <p:cNvPr name="Freeform 3" id="3"/>
          <p:cNvSpPr/>
          <p:nvPr/>
        </p:nvSpPr>
        <p:spPr>
          <a:xfrm flipH="false" flipV="false" rot="0">
            <a:off x="17794485" y="2781329"/>
            <a:ext cx="306763" cy="1333471"/>
          </a:xfrm>
          <a:custGeom>
            <a:avLst/>
            <a:gdLst/>
            <a:ahLst/>
            <a:cxnLst/>
            <a:rect r="r" b="b" t="t" l="l"/>
            <a:pathLst>
              <a:path h="1333471" w="306763">
                <a:moveTo>
                  <a:pt x="0" y="0"/>
                </a:moveTo>
                <a:lnTo>
                  <a:pt x="306763" y="0"/>
                </a:lnTo>
                <a:lnTo>
                  <a:pt x="306763" y="1333471"/>
                </a:lnTo>
                <a:lnTo>
                  <a:pt x="0" y="1333471"/>
                </a:lnTo>
                <a:lnTo>
                  <a:pt x="0" y="0"/>
                </a:lnTo>
                <a:close/>
              </a:path>
            </a:pathLst>
          </a:custGeom>
          <a:blipFill>
            <a:blip r:embed="rId4">
              <a:extLst>
                <a:ext uri="{96DAC541-7B7A-43D3-8B79-37D633B846F1}">
                  <asvg:svgBlip xmlns:asvg="http://schemas.microsoft.com/office/drawing/2016/SVG/main" r:embed="rId5"/>
                </a:ext>
              </a:extLst>
            </a:blip>
            <a:stretch>
              <a:fillRect l="0" t="0" r="-401084" b="0"/>
            </a:stretch>
          </a:blipFill>
        </p:spPr>
      </p:sp>
      <p:grpSp>
        <p:nvGrpSpPr>
          <p:cNvPr name="Group 4" id="4"/>
          <p:cNvGrpSpPr/>
          <p:nvPr/>
        </p:nvGrpSpPr>
        <p:grpSpPr>
          <a:xfrm rot="-10800000">
            <a:off x="16770405" y="7552768"/>
            <a:ext cx="5310317" cy="5136277"/>
            <a:chOff x="0" y="0"/>
            <a:chExt cx="812800" cy="786161"/>
          </a:xfrm>
        </p:grpSpPr>
        <p:sp>
          <p:nvSpPr>
            <p:cNvPr name="Freeform 5" id="5"/>
            <p:cNvSpPr/>
            <p:nvPr/>
          </p:nvSpPr>
          <p:spPr>
            <a:xfrm flipH="false" flipV="false" rot="0">
              <a:off x="15818" y="26626"/>
              <a:ext cx="781165" cy="759535"/>
            </a:xfrm>
            <a:custGeom>
              <a:avLst/>
              <a:gdLst/>
              <a:ahLst/>
              <a:cxnLst/>
              <a:rect r="r" b="b" t="t" l="l"/>
              <a:pathLst>
                <a:path h="759535" w="781165">
                  <a:moveTo>
                    <a:pt x="410667" y="12227"/>
                  </a:moveTo>
                  <a:lnTo>
                    <a:pt x="776897" y="720682"/>
                  </a:lnTo>
                  <a:cubicBezTo>
                    <a:pt x="781164" y="728937"/>
                    <a:pt x="780820" y="738818"/>
                    <a:pt x="775988" y="746755"/>
                  </a:cubicBezTo>
                  <a:cubicBezTo>
                    <a:pt x="771156" y="754691"/>
                    <a:pt x="762537" y="759535"/>
                    <a:pt x="753245" y="759535"/>
                  </a:cubicBezTo>
                  <a:lnTo>
                    <a:pt x="27919" y="759535"/>
                  </a:lnTo>
                  <a:cubicBezTo>
                    <a:pt x="18627" y="759535"/>
                    <a:pt x="10008" y="754691"/>
                    <a:pt x="5176" y="746755"/>
                  </a:cubicBezTo>
                  <a:cubicBezTo>
                    <a:pt x="344" y="738818"/>
                    <a:pt x="0" y="728937"/>
                    <a:pt x="4267" y="720682"/>
                  </a:cubicBezTo>
                  <a:lnTo>
                    <a:pt x="370497" y="12227"/>
                  </a:lnTo>
                  <a:cubicBezTo>
                    <a:pt x="374380" y="4717"/>
                    <a:pt x="382128" y="0"/>
                    <a:pt x="390582" y="0"/>
                  </a:cubicBezTo>
                  <a:cubicBezTo>
                    <a:pt x="399036" y="0"/>
                    <a:pt x="406784" y="4717"/>
                    <a:pt x="410667" y="12227"/>
                  </a:cubicBezTo>
                  <a:close/>
                </a:path>
              </a:pathLst>
            </a:custGeom>
            <a:solidFill>
              <a:srgbClr val="BC86A8"/>
            </a:solidFill>
          </p:spPr>
        </p:sp>
        <p:sp>
          <p:nvSpPr>
            <p:cNvPr name="TextBox 6" id="6"/>
            <p:cNvSpPr txBox="true"/>
            <p:nvPr/>
          </p:nvSpPr>
          <p:spPr>
            <a:xfrm>
              <a:off x="127000" y="298328"/>
              <a:ext cx="558800" cy="431678"/>
            </a:xfrm>
            <a:prstGeom prst="rect">
              <a:avLst/>
            </a:prstGeom>
          </p:spPr>
          <p:txBody>
            <a:bodyPr anchor="ctr" rtlCol="false" tIns="50800" lIns="50800" bIns="50800" rIns="50800"/>
            <a:lstStyle/>
            <a:p>
              <a:pPr algn="ctr">
                <a:lnSpc>
                  <a:spcPts val="3750"/>
                </a:lnSpc>
              </a:pPr>
            </a:p>
          </p:txBody>
        </p:sp>
      </p:grpSp>
      <p:grpSp>
        <p:nvGrpSpPr>
          <p:cNvPr name="Group 7" id="7"/>
          <p:cNvGrpSpPr/>
          <p:nvPr/>
        </p:nvGrpSpPr>
        <p:grpSpPr>
          <a:xfrm rot="0">
            <a:off x="-3484435" y="7284609"/>
            <a:ext cx="22080944" cy="4969855"/>
            <a:chOff x="0" y="0"/>
            <a:chExt cx="1800779" cy="405309"/>
          </a:xfrm>
        </p:grpSpPr>
        <p:sp>
          <p:nvSpPr>
            <p:cNvPr name="Freeform 8" id="8"/>
            <p:cNvSpPr/>
            <p:nvPr/>
          </p:nvSpPr>
          <p:spPr>
            <a:xfrm flipH="false" flipV="false" rot="0">
              <a:off x="3705" y="0"/>
              <a:ext cx="1793369" cy="405309"/>
            </a:xfrm>
            <a:custGeom>
              <a:avLst/>
              <a:gdLst/>
              <a:ahLst/>
              <a:cxnLst/>
              <a:rect r="r" b="b" t="t" l="l"/>
              <a:pathLst>
                <a:path h="405309" w="1793369">
                  <a:moveTo>
                    <a:pt x="1583355" y="0"/>
                  </a:moveTo>
                  <a:lnTo>
                    <a:pt x="6813" y="0"/>
                  </a:lnTo>
                  <a:cubicBezTo>
                    <a:pt x="4562" y="0"/>
                    <a:pt x="2471" y="1166"/>
                    <a:pt x="1288" y="3082"/>
                  </a:cubicBezTo>
                  <a:cubicBezTo>
                    <a:pt x="106" y="4998"/>
                    <a:pt x="0" y="7390"/>
                    <a:pt x="1009" y="9403"/>
                  </a:cubicBezTo>
                  <a:lnTo>
                    <a:pt x="194781" y="395906"/>
                  </a:lnTo>
                  <a:cubicBezTo>
                    <a:pt x="197671" y="401670"/>
                    <a:pt x="203566" y="405309"/>
                    <a:pt x="210013" y="405309"/>
                  </a:cubicBezTo>
                  <a:lnTo>
                    <a:pt x="1786555" y="405309"/>
                  </a:lnTo>
                  <a:cubicBezTo>
                    <a:pt x="1788807" y="405309"/>
                    <a:pt x="1790898" y="404143"/>
                    <a:pt x="1792080" y="402227"/>
                  </a:cubicBezTo>
                  <a:cubicBezTo>
                    <a:pt x="1793263" y="400311"/>
                    <a:pt x="1793369" y="397919"/>
                    <a:pt x="1792360" y="395906"/>
                  </a:cubicBezTo>
                  <a:lnTo>
                    <a:pt x="1598588" y="9403"/>
                  </a:lnTo>
                  <a:cubicBezTo>
                    <a:pt x="1595698" y="3639"/>
                    <a:pt x="1589803" y="0"/>
                    <a:pt x="1583355" y="0"/>
                  </a:cubicBezTo>
                  <a:close/>
                </a:path>
              </a:pathLst>
            </a:custGeom>
            <a:solidFill>
              <a:srgbClr val="7C4D79"/>
            </a:solidFill>
          </p:spPr>
        </p:sp>
        <p:sp>
          <p:nvSpPr>
            <p:cNvPr name="TextBox 9" id="9"/>
            <p:cNvSpPr txBox="true"/>
            <p:nvPr/>
          </p:nvSpPr>
          <p:spPr>
            <a:xfrm>
              <a:off x="101600" y="-66675"/>
              <a:ext cx="1597579" cy="471984"/>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10481927">
            <a:off x="17439678" y="7205549"/>
            <a:ext cx="4338708" cy="4105502"/>
          </a:xfrm>
          <a:custGeom>
            <a:avLst/>
            <a:gdLst/>
            <a:ahLst/>
            <a:cxnLst/>
            <a:rect r="r" b="b" t="t" l="l"/>
            <a:pathLst>
              <a:path h="4105502" w="4338708">
                <a:moveTo>
                  <a:pt x="4338708" y="0"/>
                </a:moveTo>
                <a:lnTo>
                  <a:pt x="0" y="0"/>
                </a:lnTo>
                <a:lnTo>
                  <a:pt x="0" y="4105502"/>
                </a:lnTo>
                <a:lnTo>
                  <a:pt x="4338708" y="4105502"/>
                </a:lnTo>
                <a:lnTo>
                  <a:pt x="4338708"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269885" y="-2139480"/>
            <a:ext cx="3825635" cy="3380905"/>
          </a:xfrm>
          <a:custGeom>
            <a:avLst/>
            <a:gdLst/>
            <a:ahLst/>
            <a:cxnLst/>
            <a:rect r="r" b="b" t="t" l="l"/>
            <a:pathLst>
              <a:path h="3380905" w="3825635">
                <a:moveTo>
                  <a:pt x="0" y="0"/>
                </a:moveTo>
                <a:lnTo>
                  <a:pt x="3825635" y="0"/>
                </a:lnTo>
                <a:lnTo>
                  <a:pt x="3825635" y="3380905"/>
                </a:lnTo>
                <a:lnTo>
                  <a:pt x="0" y="3380905"/>
                </a:lnTo>
                <a:lnTo>
                  <a:pt x="0" y="0"/>
                </a:lnTo>
                <a:close/>
              </a:path>
            </a:pathLst>
          </a:custGeom>
          <a:blipFill>
            <a:blip r:embed="rId8">
              <a:alphaModFix amt="50000"/>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5400000">
            <a:off x="-397581" y="9002682"/>
            <a:ext cx="1022473" cy="511236"/>
          </a:xfrm>
          <a:custGeom>
            <a:avLst/>
            <a:gdLst/>
            <a:ahLst/>
            <a:cxnLst/>
            <a:rect r="r" b="b" t="t" l="l"/>
            <a:pathLst>
              <a:path h="511236" w="1022473">
                <a:moveTo>
                  <a:pt x="0" y="0"/>
                </a:moveTo>
                <a:lnTo>
                  <a:pt x="1022473" y="0"/>
                </a:lnTo>
                <a:lnTo>
                  <a:pt x="1022473" y="511236"/>
                </a:lnTo>
                <a:lnTo>
                  <a:pt x="0" y="5112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368234" y="385226"/>
            <a:ext cx="899017" cy="732699"/>
          </a:xfrm>
          <a:custGeom>
            <a:avLst/>
            <a:gdLst/>
            <a:ahLst/>
            <a:cxnLst/>
            <a:rect r="r" b="b" t="t" l="l"/>
            <a:pathLst>
              <a:path h="732699" w="899017">
                <a:moveTo>
                  <a:pt x="0" y="0"/>
                </a:moveTo>
                <a:lnTo>
                  <a:pt x="899017" y="0"/>
                </a:lnTo>
                <a:lnTo>
                  <a:pt x="899017" y="732699"/>
                </a:lnTo>
                <a:lnTo>
                  <a:pt x="0" y="7326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17381258" y="-251724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369274" y="2164825"/>
            <a:ext cx="8421662" cy="4284520"/>
          </a:xfrm>
          <a:custGeom>
            <a:avLst/>
            <a:gdLst/>
            <a:ahLst/>
            <a:cxnLst/>
            <a:rect r="r" b="b" t="t" l="l"/>
            <a:pathLst>
              <a:path h="4284520" w="8421662">
                <a:moveTo>
                  <a:pt x="0" y="0"/>
                </a:moveTo>
                <a:lnTo>
                  <a:pt x="8421662" y="0"/>
                </a:lnTo>
                <a:lnTo>
                  <a:pt x="8421662" y="4284521"/>
                </a:lnTo>
                <a:lnTo>
                  <a:pt x="0" y="4284521"/>
                </a:lnTo>
                <a:lnTo>
                  <a:pt x="0" y="0"/>
                </a:lnTo>
                <a:close/>
              </a:path>
            </a:pathLst>
          </a:custGeom>
          <a:blipFill>
            <a:blip r:embed="rId16"/>
            <a:stretch>
              <a:fillRect l="0" t="0" r="0" b="0"/>
            </a:stretch>
          </a:blipFill>
        </p:spPr>
      </p:sp>
      <p:sp>
        <p:nvSpPr>
          <p:cNvPr name="Freeform 16" id="16"/>
          <p:cNvSpPr/>
          <p:nvPr/>
        </p:nvSpPr>
        <p:spPr>
          <a:xfrm flipH="false" flipV="false" rot="0">
            <a:off x="9656671" y="2164825"/>
            <a:ext cx="7724587" cy="3987818"/>
          </a:xfrm>
          <a:custGeom>
            <a:avLst/>
            <a:gdLst/>
            <a:ahLst/>
            <a:cxnLst/>
            <a:rect r="r" b="b" t="t" l="l"/>
            <a:pathLst>
              <a:path h="3987818" w="7724587">
                <a:moveTo>
                  <a:pt x="0" y="0"/>
                </a:moveTo>
                <a:lnTo>
                  <a:pt x="7724587" y="0"/>
                </a:lnTo>
                <a:lnTo>
                  <a:pt x="7724587" y="3987818"/>
                </a:lnTo>
                <a:lnTo>
                  <a:pt x="0" y="3987818"/>
                </a:lnTo>
                <a:lnTo>
                  <a:pt x="0" y="0"/>
                </a:lnTo>
                <a:close/>
              </a:path>
            </a:pathLst>
          </a:custGeom>
          <a:blipFill>
            <a:blip r:embed="rId17"/>
            <a:stretch>
              <a:fillRect l="0" t="0" r="0" b="0"/>
            </a:stretch>
          </a:blipFill>
        </p:spPr>
      </p:sp>
      <p:sp>
        <p:nvSpPr>
          <p:cNvPr name="Freeform 17" id="17"/>
          <p:cNvSpPr/>
          <p:nvPr/>
        </p:nvSpPr>
        <p:spPr>
          <a:xfrm flipH="false" flipV="false" rot="0">
            <a:off x="588400" y="7704632"/>
            <a:ext cx="496823" cy="496823"/>
          </a:xfrm>
          <a:custGeom>
            <a:avLst/>
            <a:gdLst/>
            <a:ahLst/>
            <a:cxnLst/>
            <a:rect r="r" b="b" t="t" l="l"/>
            <a:pathLst>
              <a:path h="496823" w="496823">
                <a:moveTo>
                  <a:pt x="0" y="0"/>
                </a:moveTo>
                <a:lnTo>
                  <a:pt x="496824" y="0"/>
                </a:lnTo>
                <a:lnTo>
                  <a:pt x="496824" y="496823"/>
                </a:lnTo>
                <a:lnTo>
                  <a:pt x="0" y="49682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8" id="18"/>
          <p:cNvSpPr/>
          <p:nvPr/>
        </p:nvSpPr>
        <p:spPr>
          <a:xfrm flipH="false" flipV="false" rot="0">
            <a:off x="6663211" y="7733608"/>
            <a:ext cx="505558" cy="505558"/>
          </a:xfrm>
          <a:custGeom>
            <a:avLst/>
            <a:gdLst/>
            <a:ahLst/>
            <a:cxnLst/>
            <a:rect r="r" b="b" t="t" l="l"/>
            <a:pathLst>
              <a:path h="505558" w="505558">
                <a:moveTo>
                  <a:pt x="0" y="0"/>
                </a:moveTo>
                <a:lnTo>
                  <a:pt x="505558" y="0"/>
                </a:lnTo>
                <a:lnTo>
                  <a:pt x="505558" y="505558"/>
                </a:lnTo>
                <a:lnTo>
                  <a:pt x="0" y="505558"/>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9" id="19"/>
          <p:cNvSpPr/>
          <p:nvPr/>
        </p:nvSpPr>
        <p:spPr>
          <a:xfrm flipH="false" flipV="false" rot="0">
            <a:off x="12049520" y="7733608"/>
            <a:ext cx="505558" cy="505558"/>
          </a:xfrm>
          <a:custGeom>
            <a:avLst/>
            <a:gdLst/>
            <a:ahLst/>
            <a:cxnLst/>
            <a:rect r="r" b="b" t="t" l="l"/>
            <a:pathLst>
              <a:path h="505558" w="505558">
                <a:moveTo>
                  <a:pt x="0" y="0"/>
                </a:moveTo>
                <a:lnTo>
                  <a:pt x="505558" y="0"/>
                </a:lnTo>
                <a:lnTo>
                  <a:pt x="505558" y="505558"/>
                </a:lnTo>
                <a:lnTo>
                  <a:pt x="0" y="50555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0" id="20"/>
          <p:cNvSpPr txBox="true"/>
          <p:nvPr/>
        </p:nvSpPr>
        <p:spPr>
          <a:xfrm rot="0">
            <a:off x="1200150" y="413801"/>
            <a:ext cx="12711774" cy="955675"/>
          </a:xfrm>
          <a:prstGeom prst="rect">
            <a:avLst/>
          </a:prstGeom>
        </p:spPr>
        <p:txBody>
          <a:bodyPr anchor="t" rtlCol="false" tIns="0" lIns="0" bIns="0" rIns="0">
            <a:spAutoFit/>
          </a:bodyPr>
          <a:lstStyle/>
          <a:p>
            <a:pPr algn="l">
              <a:lnSpc>
                <a:spcPts val="7474"/>
              </a:lnSpc>
            </a:pPr>
            <a:r>
              <a:rPr lang="en-US" sz="6499" b="true">
                <a:solidFill>
                  <a:srgbClr val="23403D"/>
                </a:solidFill>
                <a:latin typeface="TT Norms Bold"/>
                <a:ea typeface="TT Norms Bold"/>
                <a:cs typeface="TT Norms Bold"/>
                <a:sym typeface="TT Norms Bold"/>
              </a:rPr>
              <a:t>MODEL ASSUMPTIONS</a:t>
            </a:r>
          </a:p>
        </p:txBody>
      </p:sp>
      <p:sp>
        <p:nvSpPr>
          <p:cNvPr name="TextBox 21" id="21"/>
          <p:cNvSpPr txBox="true"/>
          <p:nvPr/>
        </p:nvSpPr>
        <p:spPr>
          <a:xfrm rot="0">
            <a:off x="7371041" y="7676458"/>
            <a:ext cx="3984171" cy="1362710"/>
          </a:xfrm>
          <a:prstGeom prst="rect">
            <a:avLst/>
          </a:prstGeom>
        </p:spPr>
        <p:txBody>
          <a:bodyPr anchor="t" rtlCol="false" tIns="0" lIns="0" bIns="0" rIns="0">
            <a:spAutoFit/>
          </a:bodyPr>
          <a:lstStyle/>
          <a:p>
            <a:pPr algn="l">
              <a:lnSpc>
                <a:spcPts val="3640"/>
              </a:lnSpc>
            </a:pPr>
            <a:r>
              <a:rPr lang="en-US" sz="2600" b="true">
                <a:solidFill>
                  <a:srgbClr val="FFFFFF"/>
                </a:solidFill>
                <a:latin typeface="TT Norms Bold"/>
                <a:ea typeface="TT Norms Bold"/>
                <a:cs typeface="TT Norms Bold"/>
                <a:sym typeface="TT Norms Bold"/>
              </a:rPr>
              <a:t>Linearity : relationships looked reasonably linear after transformations.</a:t>
            </a:r>
          </a:p>
        </p:txBody>
      </p:sp>
      <p:sp>
        <p:nvSpPr>
          <p:cNvPr name="TextBox 22" id="22"/>
          <p:cNvSpPr txBox="true"/>
          <p:nvPr/>
        </p:nvSpPr>
        <p:spPr>
          <a:xfrm rot="0">
            <a:off x="1247827" y="7676458"/>
            <a:ext cx="5109227" cy="1819910"/>
          </a:xfrm>
          <a:prstGeom prst="rect">
            <a:avLst/>
          </a:prstGeom>
        </p:spPr>
        <p:txBody>
          <a:bodyPr anchor="t" rtlCol="false" tIns="0" lIns="0" bIns="0" rIns="0">
            <a:spAutoFit/>
          </a:bodyPr>
          <a:lstStyle/>
          <a:p>
            <a:pPr algn="l">
              <a:lnSpc>
                <a:spcPts val="3640"/>
              </a:lnSpc>
            </a:pPr>
            <a:r>
              <a:rPr lang="en-US" sz="2600" b="true">
                <a:solidFill>
                  <a:srgbClr val="FFFFFF"/>
                </a:solidFill>
                <a:latin typeface="TT Norms Bold"/>
                <a:ea typeface="TT Norms Bold"/>
                <a:cs typeface="TT Norms Bold"/>
                <a:sym typeface="TT Norms Bold"/>
              </a:rPr>
              <a:t>Constant Variance (Homoscedasticity) checked with residual plots: no major issues found.</a:t>
            </a:r>
          </a:p>
        </p:txBody>
      </p:sp>
      <p:sp>
        <p:nvSpPr>
          <p:cNvPr name="TextBox 23" id="23"/>
          <p:cNvSpPr txBox="true"/>
          <p:nvPr/>
        </p:nvSpPr>
        <p:spPr>
          <a:xfrm rot="0">
            <a:off x="12765852" y="7676458"/>
            <a:ext cx="3471254" cy="1819910"/>
          </a:xfrm>
          <a:prstGeom prst="rect">
            <a:avLst/>
          </a:prstGeom>
        </p:spPr>
        <p:txBody>
          <a:bodyPr anchor="t" rtlCol="false" tIns="0" lIns="0" bIns="0" rIns="0">
            <a:spAutoFit/>
          </a:bodyPr>
          <a:lstStyle/>
          <a:p>
            <a:pPr algn="l">
              <a:lnSpc>
                <a:spcPts val="3640"/>
              </a:lnSpc>
            </a:pPr>
            <a:r>
              <a:rPr lang="en-US" sz="2600" b="true">
                <a:solidFill>
                  <a:srgbClr val="FFFFFF"/>
                </a:solidFill>
                <a:latin typeface="TT Norms Bold"/>
                <a:ea typeface="TT Norms Bold"/>
                <a:cs typeface="TT Norms Bold"/>
                <a:sym typeface="TT Norms Bold"/>
              </a:rPr>
              <a:t>Normality checked with Shapiro-Wilk Test on residuals // QQ plot.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BC86A8"/>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822215" y="-1659968"/>
            <a:ext cx="18379715" cy="3888558"/>
            <a:chOff x="0" y="0"/>
            <a:chExt cx="1673415" cy="354041"/>
          </a:xfrm>
        </p:grpSpPr>
        <p:sp>
          <p:nvSpPr>
            <p:cNvPr name="Freeform 8" id="8"/>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7C4D79"/>
            </a:solidFill>
          </p:spPr>
        </p:sp>
        <p:sp>
          <p:nvSpPr>
            <p:cNvPr name="TextBox 9" id="9"/>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false" flipV="false" rot="0">
            <a:off x="1664965" y="2584143"/>
            <a:ext cx="1745049" cy="1631621"/>
          </a:xfrm>
          <a:custGeom>
            <a:avLst/>
            <a:gdLst/>
            <a:ahLst/>
            <a:cxnLst/>
            <a:rect r="r" b="b" t="t" l="l"/>
            <a:pathLst>
              <a:path h="1631621" w="1745049">
                <a:moveTo>
                  <a:pt x="0" y="0"/>
                </a:moveTo>
                <a:lnTo>
                  <a:pt x="1745049" y="0"/>
                </a:lnTo>
                <a:lnTo>
                  <a:pt x="1745049" y="1631621"/>
                </a:lnTo>
                <a:lnTo>
                  <a:pt x="0" y="16316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8">
              <a:extLst>
                <a:ext uri="{96DAC541-7B7A-43D3-8B79-37D633B846F1}">
                  <asvg:svgBlip xmlns:asvg="http://schemas.microsoft.com/office/drawing/2016/SVG/main" r:embed="rId9"/>
                </a:ext>
              </a:extLst>
            </a:blip>
            <a:stretch>
              <a:fillRect l="0" t="-290245" r="0" b="0"/>
            </a:stretch>
          </a:blipFill>
        </p:spPr>
      </p:sp>
      <p:sp>
        <p:nvSpPr>
          <p:cNvPr name="Freeform 12" id="12"/>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7512126" y="9258300"/>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aphicFrame>
        <p:nvGraphicFramePr>
          <p:cNvPr name="Table 14" id="14"/>
          <p:cNvGraphicFramePr>
            <a:graphicFrameLocks noGrp="true"/>
          </p:cNvGraphicFramePr>
          <p:nvPr/>
        </p:nvGraphicFramePr>
        <p:xfrm>
          <a:off x="819561" y="5600107"/>
          <a:ext cx="9181383" cy="3819525"/>
        </p:xfrm>
        <a:graphic>
          <a:graphicData uri="http://schemas.openxmlformats.org/drawingml/2006/table">
            <a:tbl>
              <a:tblPr/>
              <a:tblGrid>
                <a:gridCol w="6576532"/>
                <a:gridCol w="2604850"/>
              </a:tblGrid>
              <a:tr h="954881">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log(ExperienceYears) </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p = 0.000455</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r h="954881">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log(Skillsmatched)</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p = 2e-16</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r h="954881">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Experience Level (Junior compared to Mid-Level)</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p = 9.2e-05</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r h="954881">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Experience Level (Senior compared to Mid-Level)</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p = 0.000202</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bl>
          </a:graphicData>
        </a:graphic>
      </p:graphicFrame>
      <p:grpSp>
        <p:nvGrpSpPr>
          <p:cNvPr name="Group 15" id="15"/>
          <p:cNvGrpSpPr/>
          <p:nvPr/>
        </p:nvGrpSpPr>
        <p:grpSpPr>
          <a:xfrm rot="0">
            <a:off x="1244600" y="3515862"/>
            <a:ext cx="16014700" cy="1042802"/>
            <a:chOff x="0" y="0"/>
            <a:chExt cx="4217863" cy="274648"/>
          </a:xfrm>
        </p:grpSpPr>
        <p:sp>
          <p:nvSpPr>
            <p:cNvPr name="Freeform 16" id="16"/>
            <p:cNvSpPr/>
            <p:nvPr/>
          </p:nvSpPr>
          <p:spPr>
            <a:xfrm flipH="false" flipV="false" rot="0">
              <a:off x="0" y="0"/>
              <a:ext cx="4217863" cy="274648"/>
            </a:xfrm>
            <a:custGeom>
              <a:avLst/>
              <a:gdLst/>
              <a:ahLst/>
              <a:cxnLst/>
              <a:rect r="r" b="b" t="t" l="l"/>
              <a:pathLst>
                <a:path h="274648" w="4217863">
                  <a:moveTo>
                    <a:pt x="24655" y="0"/>
                  </a:moveTo>
                  <a:lnTo>
                    <a:pt x="4193209" y="0"/>
                  </a:lnTo>
                  <a:cubicBezTo>
                    <a:pt x="4199748" y="0"/>
                    <a:pt x="4206018" y="2598"/>
                    <a:pt x="4210642" y="7221"/>
                  </a:cubicBezTo>
                  <a:cubicBezTo>
                    <a:pt x="4215266" y="11845"/>
                    <a:pt x="4217863" y="18116"/>
                    <a:pt x="4217863" y="24655"/>
                  </a:cubicBezTo>
                  <a:lnTo>
                    <a:pt x="4217863" y="249993"/>
                  </a:lnTo>
                  <a:cubicBezTo>
                    <a:pt x="4217863" y="263609"/>
                    <a:pt x="4206825" y="274648"/>
                    <a:pt x="4193209" y="274648"/>
                  </a:cubicBezTo>
                  <a:lnTo>
                    <a:pt x="24655" y="274648"/>
                  </a:lnTo>
                  <a:cubicBezTo>
                    <a:pt x="11038" y="274648"/>
                    <a:pt x="0" y="263609"/>
                    <a:pt x="0" y="249993"/>
                  </a:cubicBezTo>
                  <a:lnTo>
                    <a:pt x="0" y="24655"/>
                  </a:lnTo>
                  <a:cubicBezTo>
                    <a:pt x="0" y="11038"/>
                    <a:pt x="11038" y="0"/>
                    <a:pt x="24655" y="0"/>
                  </a:cubicBezTo>
                  <a:close/>
                </a:path>
              </a:pathLst>
            </a:custGeom>
            <a:solidFill>
              <a:srgbClr val="000000">
                <a:alpha val="0"/>
              </a:srgbClr>
            </a:solidFill>
            <a:ln w="66675" cap="rnd">
              <a:solidFill>
                <a:srgbClr val="000000"/>
              </a:solidFill>
              <a:prstDash val="solid"/>
              <a:round/>
            </a:ln>
          </p:spPr>
        </p:sp>
        <p:sp>
          <p:nvSpPr>
            <p:cNvPr name="TextBox 17" id="17"/>
            <p:cNvSpPr txBox="true"/>
            <p:nvPr/>
          </p:nvSpPr>
          <p:spPr>
            <a:xfrm>
              <a:off x="0" y="-66675"/>
              <a:ext cx="4217863" cy="341323"/>
            </a:xfrm>
            <a:prstGeom prst="rect">
              <a:avLst/>
            </a:prstGeom>
          </p:spPr>
          <p:txBody>
            <a:bodyPr anchor="ctr" rtlCol="false" tIns="50800" lIns="50800" bIns="50800" rIns="50800"/>
            <a:lstStyle/>
            <a:p>
              <a:pPr algn="ctr">
                <a:lnSpc>
                  <a:spcPts val="3750"/>
                </a:lnSpc>
              </a:pPr>
            </a:p>
          </p:txBody>
        </p:sp>
      </p:grpSp>
      <p:sp>
        <p:nvSpPr>
          <p:cNvPr name="TextBox 18" id="18"/>
          <p:cNvSpPr txBox="true"/>
          <p:nvPr/>
        </p:nvSpPr>
        <p:spPr>
          <a:xfrm rot="0">
            <a:off x="10542644" y="4973320"/>
            <a:ext cx="7479035" cy="4670423"/>
          </a:xfrm>
          <a:prstGeom prst="rect">
            <a:avLst/>
          </a:prstGeom>
        </p:spPr>
        <p:txBody>
          <a:bodyPr anchor="t" rtlCol="false" tIns="0" lIns="0" bIns="0" rIns="0">
            <a:spAutoFit/>
          </a:bodyPr>
          <a:lstStyle/>
          <a:p>
            <a:pPr algn="l" marL="539754" indent="-269877" lvl="1">
              <a:lnSpc>
                <a:spcPts val="4700"/>
              </a:lnSpc>
              <a:buFont typeface="Arial"/>
              <a:buChar char="•"/>
            </a:pPr>
            <a:r>
              <a:rPr lang="en-US" b="true" sz="2500">
                <a:solidFill>
                  <a:srgbClr val="000000"/>
                </a:solidFill>
                <a:latin typeface="TT Norms Bold"/>
                <a:ea typeface="TT Norms Bold"/>
                <a:cs typeface="TT Norms Bold"/>
                <a:sym typeface="TT Norms Bold"/>
              </a:rPr>
              <a:t>R²adj = 0.4458; (44.58% of variance explained )</a:t>
            </a:r>
          </a:p>
          <a:p>
            <a:pPr algn="l" marL="539754" indent="-269877" lvl="1">
              <a:lnSpc>
                <a:spcPts val="4700"/>
              </a:lnSpc>
              <a:buFont typeface="Arial"/>
              <a:buChar char="•"/>
            </a:pPr>
            <a:r>
              <a:rPr lang="en-US" b="true" sz="2500">
                <a:solidFill>
                  <a:srgbClr val="000000"/>
                </a:solidFill>
                <a:latin typeface="TT Norms Bold"/>
                <a:ea typeface="TT Norms Bold"/>
                <a:cs typeface="TT Norms Bold"/>
                <a:sym typeface="TT Norms Bold"/>
              </a:rPr>
              <a:t>Transformations (sqrt/log) helped improve linearity and spread.</a:t>
            </a:r>
          </a:p>
          <a:p>
            <a:pPr algn="l" marL="539754" indent="-269877" lvl="1">
              <a:lnSpc>
                <a:spcPts val="4700"/>
              </a:lnSpc>
              <a:buFont typeface="Arial"/>
              <a:buChar char="•"/>
            </a:pPr>
            <a:r>
              <a:rPr lang="en-US" b="true" sz="2500">
                <a:solidFill>
                  <a:srgbClr val="000000"/>
                </a:solidFill>
                <a:latin typeface="TT Norms Bold"/>
                <a:ea typeface="TT Norms Bold"/>
                <a:cs typeface="TT Norms Bold"/>
                <a:sym typeface="TT Norms Bold"/>
              </a:rPr>
              <a:t>More experience and more skills matched lead to a higher score.</a:t>
            </a:r>
          </a:p>
          <a:p>
            <a:pPr algn="l" marL="539754" indent="-269877" lvl="1">
              <a:lnSpc>
                <a:spcPts val="4700"/>
              </a:lnSpc>
              <a:buFont typeface="Arial"/>
              <a:buChar char="•"/>
            </a:pPr>
            <a:r>
              <a:rPr lang="en-US" b="true" sz="2500">
                <a:solidFill>
                  <a:srgbClr val="000000"/>
                </a:solidFill>
                <a:latin typeface="TT Norms Bold"/>
                <a:ea typeface="TT Norms Bold"/>
                <a:cs typeface="TT Norms Bold"/>
                <a:sym typeface="TT Norms Bold"/>
              </a:rPr>
              <a:t>Mid-level candidates score slightly lower, and senior candidates score significantly lower than juniors.</a:t>
            </a:r>
          </a:p>
        </p:txBody>
      </p:sp>
      <p:sp>
        <p:nvSpPr>
          <p:cNvPr name="TextBox 19" id="19"/>
          <p:cNvSpPr txBox="true"/>
          <p:nvPr/>
        </p:nvSpPr>
        <p:spPr>
          <a:xfrm rot="0">
            <a:off x="1244600" y="709928"/>
            <a:ext cx="15040421" cy="836930"/>
          </a:xfrm>
          <a:prstGeom prst="rect">
            <a:avLst/>
          </a:prstGeom>
        </p:spPr>
        <p:txBody>
          <a:bodyPr anchor="t" rtlCol="false" tIns="0" lIns="0" bIns="0" rIns="0">
            <a:spAutoFit/>
          </a:bodyPr>
          <a:lstStyle/>
          <a:p>
            <a:pPr algn="l">
              <a:lnSpc>
                <a:spcPts val="6670"/>
              </a:lnSpc>
            </a:pPr>
            <a:r>
              <a:rPr lang="en-US" sz="5800" b="true">
                <a:solidFill>
                  <a:srgbClr val="FFFFFF"/>
                </a:solidFill>
                <a:latin typeface="TT Norms Bold"/>
                <a:ea typeface="TT Norms Bold"/>
                <a:cs typeface="TT Norms Bold"/>
                <a:sym typeface="TT Norms Bold"/>
              </a:rPr>
              <a:t>MULTIPLE LINEAR REGRESSION </a:t>
            </a:r>
          </a:p>
        </p:txBody>
      </p:sp>
      <p:sp>
        <p:nvSpPr>
          <p:cNvPr name="TextBox 20" id="20"/>
          <p:cNvSpPr txBox="true"/>
          <p:nvPr/>
        </p:nvSpPr>
        <p:spPr>
          <a:xfrm rot="0">
            <a:off x="1118302" y="3768090"/>
            <a:ext cx="16169573" cy="447674"/>
          </a:xfrm>
          <a:prstGeom prst="rect">
            <a:avLst/>
          </a:prstGeom>
        </p:spPr>
        <p:txBody>
          <a:bodyPr anchor="t" rtlCol="false" tIns="0" lIns="0" bIns="0" rIns="0">
            <a:spAutoFit/>
          </a:bodyPr>
          <a:lstStyle/>
          <a:p>
            <a:pPr algn="ctr">
              <a:lnSpc>
                <a:spcPts val="3750"/>
              </a:lnSpc>
              <a:spcBef>
                <a:spcPct val="0"/>
              </a:spcBef>
            </a:pPr>
            <a:r>
              <a:rPr lang="en-US" b="true" sz="2500">
                <a:solidFill>
                  <a:srgbClr val="000000"/>
                </a:solidFill>
                <a:latin typeface="TT Norms Bold"/>
                <a:ea typeface="TT Norms Bold"/>
                <a:cs typeface="TT Norms Bold"/>
                <a:sym typeface="TT Norms Bold"/>
              </a:rPr>
              <a:t>log</a:t>
            </a:r>
            <a:r>
              <a:rPr lang="en-US" b="true" sz="2500">
                <a:solidFill>
                  <a:srgbClr val="000000"/>
                </a:solidFill>
                <a:latin typeface="TT Norms Bold"/>
                <a:ea typeface="TT Norms Bold"/>
                <a:cs typeface="TT Norms Bold"/>
                <a:sym typeface="TT Norms Bold"/>
              </a:rPr>
              <a:t>(Score) = 3.682 + 0.212*log(ExperienceYears) + 0.252*log(Skillsmatched) - 0.228*Level1 - 0.618*Level2</a:t>
            </a:r>
          </a:p>
        </p:txBody>
      </p:sp>
      <p:sp>
        <p:nvSpPr>
          <p:cNvPr name="TextBox 21" id="21"/>
          <p:cNvSpPr txBox="true"/>
          <p:nvPr/>
        </p:nvSpPr>
        <p:spPr>
          <a:xfrm rot="0">
            <a:off x="773174" y="2805594"/>
            <a:ext cx="4637078" cy="594360"/>
          </a:xfrm>
          <a:prstGeom prst="rect">
            <a:avLst/>
          </a:prstGeom>
        </p:spPr>
        <p:txBody>
          <a:bodyPr anchor="t" rtlCol="false" tIns="0" lIns="0" bIns="0" rIns="0">
            <a:spAutoFit/>
          </a:bodyPr>
          <a:lstStyle/>
          <a:p>
            <a:pPr algn="ctr">
              <a:lnSpc>
                <a:spcPts val="5099"/>
              </a:lnSpc>
              <a:spcBef>
                <a:spcPct val="0"/>
              </a:spcBef>
            </a:pPr>
            <a:r>
              <a:rPr lang="en-US" b="true" sz="3399">
                <a:solidFill>
                  <a:srgbClr val="000000"/>
                </a:solidFill>
                <a:latin typeface="TT Norms Bold"/>
                <a:ea typeface="TT Norms Bold"/>
                <a:cs typeface="TT Norms Bold"/>
                <a:sym typeface="TT Norms Bold"/>
              </a:rPr>
              <a:t>Model Equation</a:t>
            </a:r>
          </a:p>
        </p:txBody>
      </p:sp>
      <p:sp>
        <p:nvSpPr>
          <p:cNvPr name="TextBox 22" id="22"/>
          <p:cNvSpPr txBox="true"/>
          <p:nvPr/>
        </p:nvSpPr>
        <p:spPr>
          <a:xfrm rot="0">
            <a:off x="1028700" y="4796789"/>
            <a:ext cx="8509210" cy="481964"/>
          </a:xfrm>
          <a:prstGeom prst="rect">
            <a:avLst/>
          </a:prstGeom>
        </p:spPr>
        <p:txBody>
          <a:bodyPr anchor="t" rtlCol="false" tIns="0" lIns="0" bIns="0" rIns="0">
            <a:spAutoFit/>
          </a:bodyPr>
          <a:lstStyle/>
          <a:p>
            <a:pPr algn="ctr">
              <a:lnSpc>
                <a:spcPts val="3900"/>
              </a:lnSpc>
            </a:pPr>
            <a:r>
              <a:rPr lang="en-US" b="true" sz="2600">
                <a:solidFill>
                  <a:srgbClr val="000000"/>
                </a:solidFill>
                <a:latin typeface="TT Norms Bold"/>
                <a:ea typeface="TT Norms Bold"/>
                <a:cs typeface="TT Norms Bold"/>
                <a:sym typeface="TT Norms Bold"/>
              </a:rPr>
              <a:t>Significant Predictors (based on p-values &lt; 0.05):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0" y="18288000"/>
                </a:moveTo>
                <a:lnTo>
                  <a:pt x="0" y="0"/>
                </a:lnTo>
                <a:lnTo>
                  <a:pt x="10287000" y="0"/>
                </a:lnTo>
                <a:lnTo>
                  <a:pt x="10287000" y="18288000"/>
                </a:lnTo>
                <a:lnTo>
                  <a:pt x="0" y="18288000"/>
                </a:lnTo>
                <a:close/>
              </a:path>
            </a:pathLst>
          </a:custGeom>
          <a:blipFill>
            <a:blip r:embed="rId3"/>
            <a:stretch>
              <a:fillRect l="-12888" t="0" r="-12888" b="0"/>
            </a:stretch>
          </a:blipFill>
        </p:spPr>
      </p:sp>
      <p:grpSp>
        <p:nvGrpSpPr>
          <p:cNvPr name="Group 3" id="3"/>
          <p:cNvGrpSpPr/>
          <p:nvPr/>
        </p:nvGrpSpPr>
        <p:grpSpPr>
          <a:xfrm rot="0">
            <a:off x="12801522" y="-1114950"/>
            <a:ext cx="7335291" cy="2801892"/>
            <a:chOff x="0" y="0"/>
            <a:chExt cx="930920" cy="355587"/>
          </a:xfrm>
        </p:grpSpPr>
        <p:sp>
          <p:nvSpPr>
            <p:cNvPr name="Freeform 4" id="4"/>
            <p:cNvSpPr/>
            <p:nvPr/>
          </p:nvSpPr>
          <p:spPr>
            <a:xfrm flipH="false" flipV="false" rot="0">
              <a:off x="12460" y="0"/>
              <a:ext cx="906000" cy="355587"/>
            </a:xfrm>
            <a:custGeom>
              <a:avLst/>
              <a:gdLst/>
              <a:ahLst/>
              <a:cxnLst/>
              <a:rect r="r" b="b" t="t" l="l"/>
              <a:pathLst>
                <a:path h="355587" w="906000">
                  <a:moveTo>
                    <a:pt x="683597" y="0"/>
                  </a:moveTo>
                  <a:lnTo>
                    <a:pt x="19203" y="0"/>
                  </a:lnTo>
                  <a:cubicBezTo>
                    <a:pt x="12653" y="0"/>
                    <a:pt x="6598" y="3487"/>
                    <a:pt x="3311" y="9152"/>
                  </a:cubicBezTo>
                  <a:cubicBezTo>
                    <a:pt x="23" y="14817"/>
                    <a:pt x="0" y="21804"/>
                    <a:pt x="3250" y="27491"/>
                  </a:cubicBezTo>
                  <a:lnTo>
                    <a:pt x="175030" y="328096"/>
                  </a:lnTo>
                  <a:cubicBezTo>
                    <a:pt x="184745" y="345096"/>
                    <a:pt x="202823" y="355587"/>
                    <a:pt x="222403" y="355587"/>
                  </a:cubicBezTo>
                  <a:lnTo>
                    <a:pt x="886797" y="355587"/>
                  </a:lnTo>
                  <a:cubicBezTo>
                    <a:pt x="893347" y="355587"/>
                    <a:pt x="899402" y="352101"/>
                    <a:pt x="902689" y="346435"/>
                  </a:cubicBezTo>
                  <a:cubicBezTo>
                    <a:pt x="905977" y="340770"/>
                    <a:pt x="906000" y="333783"/>
                    <a:pt x="902750" y="328096"/>
                  </a:cubicBezTo>
                  <a:lnTo>
                    <a:pt x="730970" y="27491"/>
                  </a:lnTo>
                  <a:cubicBezTo>
                    <a:pt x="721255" y="10491"/>
                    <a:pt x="703177" y="0"/>
                    <a:pt x="683597" y="0"/>
                  </a:cubicBezTo>
                  <a:close/>
                </a:path>
              </a:pathLst>
            </a:custGeom>
            <a:solidFill>
              <a:srgbClr val="BC86A8"/>
            </a:solidFill>
          </p:spPr>
        </p:sp>
        <p:sp>
          <p:nvSpPr>
            <p:cNvPr name="TextBox 5" id="5"/>
            <p:cNvSpPr txBox="true"/>
            <p:nvPr/>
          </p:nvSpPr>
          <p:spPr>
            <a:xfrm>
              <a:off x="101600" y="-66675"/>
              <a:ext cx="727720" cy="422262"/>
            </a:xfrm>
            <a:prstGeom prst="rect">
              <a:avLst/>
            </a:prstGeom>
          </p:spPr>
          <p:txBody>
            <a:bodyPr anchor="ctr" rtlCol="false" tIns="50800" lIns="50800" bIns="50800" rIns="50800"/>
            <a:lstStyle/>
            <a:p>
              <a:pPr algn="ctr">
                <a:lnSpc>
                  <a:spcPts val="3750"/>
                </a:lnSpc>
              </a:pPr>
            </a:p>
          </p:txBody>
        </p:sp>
      </p:grpSp>
      <p:sp>
        <p:nvSpPr>
          <p:cNvPr name="Freeform 6" id="6"/>
          <p:cNvSpPr/>
          <p:nvPr/>
        </p:nvSpPr>
        <p:spPr>
          <a:xfrm flipH="false" flipV="false" rot="2203448">
            <a:off x="16087195" y="-567063"/>
            <a:ext cx="2401361" cy="2458731"/>
          </a:xfrm>
          <a:custGeom>
            <a:avLst/>
            <a:gdLst/>
            <a:ahLst/>
            <a:cxnLst/>
            <a:rect r="r" b="b" t="t" l="l"/>
            <a:pathLst>
              <a:path h="2458731" w="2401361">
                <a:moveTo>
                  <a:pt x="0" y="0"/>
                </a:moveTo>
                <a:lnTo>
                  <a:pt x="2401360" y="0"/>
                </a:lnTo>
                <a:lnTo>
                  <a:pt x="2401360" y="2458731"/>
                </a:lnTo>
                <a:lnTo>
                  <a:pt x="0" y="2458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2822215" y="-1659968"/>
            <a:ext cx="18379715" cy="3888558"/>
            <a:chOff x="0" y="0"/>
            <a:chExt cx="1673415" cy="354041"/>
          </a:xfrm>
        </p:grpSpPr>
        <p:sp>
          <p:nvSpPr>
            <p:cNvPr name="Freeform 8" id="8"/>
            <p:cNvSpPr/>
            <p:nvPr/>
          </p:nvSpPr>
          <p:spPr>
            <a:xfrm flipH="false" flipV="false" rot="0">
              <a:off x="5822" y="0"/>
              <a:ext cx="1661771" cy="354041"/>
            </a:xfrm>
            <a:custGeom>
              <a:avLst/>
              <a:gdLst/>
              <a:ahLst/>
              <a:cxnLst/>
              <a:rect r="r" b="b" t="t" l="l"/>
              <a:pathLst>
                <a:path h="354041" w="1661771">
                  <a:moveTo>
                    <a:pt x="212121" y="0"/>
                  </a:moveTo>
                  <a:lnTo>
                    <a:pt x="1652851" y="0"/>
                  </a:lnTo>
                  <a:cubicBezTo>
                    <a:pt x="1655897" y="0"/>
                    <a:pt x="1658712" y="1623"/>
                    <a:pt x="1660239" y="4259"/>
                  </a:cubicBezTo>
                  <a:cubicBezTo>
                    <a:pt x="1661765" y="6895"/>
                    <a:pt x="1661771" y="10145"/>
                    <a:pt x="1660255" y="12786"/>
                  </a:cubicBezTo>
                  <a:lnTo>
                    <a:pt x="1471732" y="341255"/>
                  </a:lnTo>
                  <a:cubicBezTo>
                    <a:pt x="1467193" y="349164"/>
                    <a:pt x="1458770" y="354041"/>
                    <a:pt x="1449651" y="354041"/>
                  </a:cubicBezTo>
                  <a:lnTo>
                    <a:pt x="8921" y="354041"/>
                  </a:lnTo>
                  <a:cubicBezTo>
                    <a:pt x="5875" y="354041"/>
                    <a:pt x="3059" y="352418"/>
                    <a:pt x="1533" y="349782"/>
                  </a:cubicBezTo>
                  <a:cubicBezTo>
                    <a:pt x="7" y="347146"/>
                    <a:pt x="0" y="343896"/>
                    <a:pt x="1517" y="341255"/>
                  </a:cubicBezTo>
                  <a:lnTo>
                    <a:pt x="190039" y="12786"/>
                  </a:lnTo>
                  <a:cubicBezTo>
                    <a:pt x="194579" y="4877"/>
                    <a:pt x="203002" y="0"/>
                    <a:pt x="212121" y="0"/>
                  </a:cubicBezTo>
                  <a:close/>
                </a:path>
              </a:pathLst>
            </a:custGeom>
            <a:solidFill>
              <a:srgbClr val="7C4D79"/>
            </a:solidFill>
          </p:spPr>
        </p:sp>
        <p:sp>
          <p:nvSpPr>
            <p:cNvPr name="TextBox 9" id="9"/>
            <p:cNvSpPr txBox="true"/>
            <p:nvPr/>
          </p:nvSpPr>
          <p:spPr>
            <a:xfrm>
              <a:off x="101600" y="-66675"/>
              <a:ext cx="1470215" cy="420716"/>
            </a:xfrm>
            <a:prstGeom prst="rect">
              <a:avLst/>
            </a:prstGeom>
          </p:spPr>
          <p:txBody>
            <a:bodyPr anchor="ctr" rtlCol="false" tIns="50800" lIns="50800" bIns="50800" rIns="50800"/>
            <a:lstStyle/>
            <a:p>
              <a:pPr algn="ctr">
                <a:lnSpc>
                  <a:spcPts val="3750"/>
                </a:lnSpc>
              </a:pPr>
            </a:p>
          </p:txBody>
        </p:sp>
      </p:grpSp>
      <p:sp>
        <p:nvSpPr>
          <p:cNvPr name="Freeform 10" id="10"/>
          <p:cNvSpPr/>
          <p:nvPr/>
        </p:nvSpPr>
        <p:spPr>
          <a:xfrm flipH="true" flipV="false" rot="-4021186">
            <a:off x="-2164000" y="-580014"/>
            <a:ext cx="6677500" cy="2612572"/>
          </a:xfrm>
          <a:custGeom>
            <a:avLst/>
            <a:gdLst/>
            <a:ahLst/>
            <a:cxnLst/>
            <a:rect r="r" b="b" t="t" l="l"/>
            <a:pathLst>
              <a:path h="2612572" w="6677500">
                <a:moveTo>
                  <a:pt x="6677500" y="0"/>
                </a:moveTo>
                <a:lnTo>
                  <a:pt x="0" y="0"/>
                </a:lnTo>
                <a:lnTo>
                  <a:pt x="0" y="2612572"/>
                </a:lnTo>
                <a:lnTo>
                  <a:pt x="6677500" y="2612572"/>
                </a:lnTo>
                <a:lnTo>
                  <a:pt x="6677500" y="0"/>
                </a:lnTo>
                <a:close/>
              </a:path>
            </a:pathLst>
          </a:custGeom>
          <a:blipFill>
            <a:blip r:embed="rId6">
              <a:alphaModFix amt="50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387376" y="9972675"/>
            <a:ext cx="17646676" cy="1656163"/>
          </a:xfrm>
          <a:custGeom>
            <a:avLst/>
            <a:gdLst/>
            <a:ahLst/>
            <a:cxnLst/>
            <a:rect r="r" b="b" t="t" l="l"/>
            <a:pathLst>
              <a:path h="1656163" w="17646676">
                <a:moveTo>
                  <a:pt x="0" y="0"/>
                </a:moveTo>
                <a:lnTo>
                  <a:pt x="17646676" y="0"/>
                </a:lnTo>
                <a:lnTo>
                  <a:pt x="17646676" y="1656163"/>
                </a:lnTo>
                <a:lnTo>
                  <a:pt x="0" y="1656163"/>
                </a:lnTo>
                <a:lnTo>
                  <a:pt x="0" y="0"/>
                </a:lnTo>
                <a:close/>
              </a:path>
            </a:pathLst>
          </a:custGeom>
          <a:blipFill>
            <a:blip r:embed="rId8">
              <a:extLst>
                <a:ext uri="{96DAC541-7B7A-43D3-8B79-37D633B846F1}">
                  <asvg:svgBlip xmlns:asvg="http://schemas.microsoft.com/office/drawing/2016/SVG/main" r:embed="rId9"/>
                </a:ext>
              </a:extLst>
            </a:blip>
            <a:stretch>
              <a:fillRect l="0" t="-290245" r="0" b="0"/>
            </a:stretch>
          </a:blipFill>
        </p:spPr>
      </p:sp>
      <p:sp>
        <p:nvSpPr>
          <p:cNvPr name="Freeform 12" id="12"/>
          <p:cNvSpPr/>
          <p:nvPr/>
        </p:nvSpPr>
        <p:spPr>
          <a:xfrm flipH="false" flipV="false" rot="0">
            <a:off x="13565251" y="-3510381"/>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383500" y="8847436"/>
            <a:ext cx="1992249" cy="4114800"/>
          </a:xfrm>
          <a:custGeom>
            <a:avLst/>
            <a:gdLst/>
            <a:ahLst/>
            <a:cxnLst/>
            <a:rect r="r" b="b" t="t" l="l"/>
            <a:pathLst>
              <a:path h="4114800" w="1992249">
                <a:moveTo>
                  <a:pt x="0" y="0"/>
                </a:moveTo>
                <a:lnTo>
                  <a:pt x="1992249" y="0"/>
                </a:lnTo>
                <a:lnTo>
                  <a:pt x="199224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aphicFrame>
        <p:nvGraphicFramePr>
          <p:cNvPr name="Table 14" id="14"/>
          <p:cNvGraphicFramePr>
            <a:graphicFrameLocks noGrp="true"/>
          </p:cNvGraphicFramePr>
          <p:nvPr/>
        </p:nvGraphicFramePr>
        <p:xfrm>
          <a:off x="1174750" y="3548063"/>
          <a:ext cx="7261212" cy="3190875"/>
        </p:xfrm>
        <a:graphic>
          <a:graphicData uri="http://schemas.openxmlformats.org/drawingml/2006/table">
            <a:tbl>
              <a:tblPr/>
              <a:tblGrid>
                <a:gridCol w="5201133"/>
                <a:gridCol w="2060079"/>
              </a:tblGrid>
              <a:tr h="937893">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Experience Years </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p = 0.0310</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r h="937893">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Skills Matched</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p = 0.0004</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r h="1315089">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Experience Level (Junior compared to Mid-Level)</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c>
                  <a:txBody>
                    <a:bodyPr anchor="t" rtlCol="false"/>
                    <a:lstStyle/>
                    <a:p>
                      <a:pPr algn="ctr">
                        <a:lnSpc>
                          <a:spcPts val="2800"/>
                        </a:lnSpc>
                        <a:defRPr/>
                      </a:pPr>
                      <a:r>
                        <a:rPr lang="en-US" sz="2000" b="true">
                          <a:solidFill>
                            <a:srgbClr val="000000"/>
                          </a:solidFill>
                          <a:latin typeface="TT Norms Bold"/>
                          <a:ea typeface="TT Norms Bold"/>
                          <a:cs typeface="TT Norms Bold"/>
                          <a:sym typeface="TT Norms Bold"/>
                        </a:rPr>
                        <a:t>p = 0.0029</a:t>
                      </a:r>
                      <a:endParaRPr lang="en-US" sz="1100"/>
                    </a:p>
                  </a:txBody>
                  <a:tcPr marL="190500" marR="190500" marT="190500" marB="190500" anchor="ctr">
                    <a:lnL cmpd="sng" algn="ctr" cap="flat" w="38100">
                      <a:solidFill>
                        <a:srgbClr val="7C4D79"/>
                      </a:solidFill>
                      <a:prstDash val="solid"/>
                      <a:round/>
                      <a:headEnd type="none" w="med" len="med"/>
                      <a:tailEnd type="none" w="med" len="med"/>
                    </a:lnL>
                    <a:lnR cmpd="sng" algn="ctr" cap="flat" w="38100">
                      <a:solidFill>
                        <a:srgbClr val="7C4D79"/>
                      </a:solidFill>
                      <a:prstDash val="solid"/>
                      <a:round/>
                      <a:headEnd type="none" w="med" len="med"/>
                      <a:tailEnd type="none" w="med" len="med"/>
                    </a:lnR>
                    <a:lnT cmpd="sng" algn="ctr" cap="flat" w="38100">
                      <a:solidFill>
                        <a:srgbClr val="7C4D79"/>
                      </a:solidFill>
                      <a:prstDash val="solid"/>
                      <a:round/>
                      <a:headEnd type="none" w="med" len="med"/>
                      <a:tailEnd type="none" w="med" len="med"/>
                    </a:lnT>
                    <a:lnB cmpd="sng" algn="ctr" cap="flat" w="38100">
                      <a:solidFill>
                        <a:srgbClr val="7C4D79"/>
                      </a:solidFill>
                      <a:prstDash val="solid"/>
                      <a:round/>
                      <a:headEnd type="none" w="med" len="med"/>
                      <a:tailEnd type="none" w="med" len="med"/>
                    </a:lnB>
                  </a:tcPr>
                </a:tc>
              </a:tr>
            </a:tbl>
          </a:graphicData>
        </a:graphic>
      </p:graphicFrame>
      <p:sp>
        <p:nvSpPr>
          <p:cNvPr name="Freeform 15" id="15"/>
          <p:cNvSpPr/>
          <p:nvPr/>
        </p:nvSpPr>
        <p:spPr>
          <a:xfrm flipH="false" flipV="false" rot="0">
            <a:off x="9286123" y="4419034"/>
            <a:ext cx="8800518" cy="4928290"/>
          </a:xfrm>
          <a:custGeom>
            <a:avLst/>
            <a:gdLst/>
            <a:ahLst/>
            <a:cxnLst/>
            <a:rect r="r" b="b" t="t" l="l"/>
            <a:pathLst>
              <a:path h="4928290" w="8800518">
                <a:moveTo>
                  <a:pt x="0" y="0"/>
                </a:moveTo>
                <a:lnTo>
                  <a:pt x="8800518" y="0"/>
                </a:lnTo>
                <a:lnTo>
                  <a:pt x="8800518" y="4928290"/>
                </a:lnTo>
                <a:lnTo>
                  <a:pt x="0" y="4928290"/>
                </a:lnTo>
                <a:lnTo>
                  <a:pt x="0" y="0"/>
                </a:lnTo>
                <a:close/>
              </a:path>
            </a:pathLst>
          </a:custGeom>
          <a:blipFill>
            <a:blip r:embed="rId14"/>
            <a:stretch>
              <a:fillRect l="0" t="0" r="0" b="0"/>
            </a:stretch>
          </a:blipFill>
        </p:spPr>
      </p:sp>
      <p:sp>
        <p:nvSpPr>
          <p:cNvPr name="TextBox 16" id="16"/>
          <p:cNvSpPr txBox="true"/>
          <p:nvPr/>
        </p:nvSpPr>
        <p:spPr>
          <a:xfrm rot="0">
            <a:off x="1244600" y="709928"/>
            <a:ext cx="12776654" cy="856615"/>
          </a:xfrm>
          <a:prstGeom prst="rect">
            <a:avLst/>
          </a:prstGeom>
        </p:spPr>
        <p:txBody>
          <a:bodyPr anchor="t" rtlCol="false" tIns="0" lIns="0" bIns="0" rIns="0">
            <a:spAutoFit/>
          </a:bodyPr>
          <a:lstStyle/>
          <a:p>
            <a:pPr algn="l">
              <a:lnSpc>
                <a:spcPts val="6785"/>
              </a:lnSpc>
            </a:pPr>
            <a:r>
              <a:rPr lang="en-US" sz="5900" b="true">
                <a:solidFill>
                  <a:srgbClr val="FFFFFF"/>
                </a:solidFill>
                <a:latin typeface="TT Norms Bold"/>
                <a:ea typeface="TT Norms Bold"/>
                <a:cs typeface="TT Norms Bold"/>
                <a:sym typeface="TT Norms Bold"/>
              </a:rPr>
              <a:t>LOGISTIC REGRESSION MODEL</a:t>
            </a:r>
          </a:p>
        </p:txBody>
      </p:sp>
      <p:sp>
        <p:nvSpPr>
          <p:cNvPr name="TextBox 17" id="17"/>
          <p:cNvSpPr txBox="true"/>
          <p:nvPr/>
        </p:nvSpPr>
        <p:spPr>
          <a:xfrm rot="0">
            <a:off x="550751" y="2701447"/>
            <a:ext cx="8509210" cy="481964"/>
          </a:xfrm>
          <a:prstGeom prst="rect">
            <a:avLst/>
          </a:prstGeom>
        </p:spPr>
        <p:txBody>
          <a:bodyPr anchor="t" rtlCol="false" tIns="0" lIns="0" bIns="0" rIns="0">
            <a:spAutoFit/>
          </a:bodyPr>
          <a:lstStyle/>
          <a:p>
            <a:pPr algn="ctr">
              <a:lnSpc>
                <a:spcPts val="3900"/>
              </a:lnSpc>
            </a:pPr>
            <a:r>
              <a:rPr lang="en-US" b="true" sz="2600">
                <a:solidFill>
                  <a:srgbClr val="000000"/>
                </a:solidFill>
                <a:latin typeface="TT Norms Bold"/>
                <a:ea typeface="TT Norms Bold"/>
                <a:cs typeface="TT Norms Bold"/>
                <a:sym typeface="TT Norms Bold"/>
              </a:rPr>
              <a:t>Significant Predictors (based on p-values &lt; 0.05):</a:t>
            </a:r>
          </a:p>
        </p:txBody>
      </p:sp>
      <p:sp>
        <p:nvSpPr>
          <p:cNvPr name="TextBox 18" id="18"/>
          <p:cNvSpPr txBox="true"/>
          <p:nvPr/>
        </p:nvSpPr>
        <p:spPr>
          <a:xfrm rot="0">
            <a:off x="11203926" y="2739786"/>
            <a:ext cx="4386461" cy="763426"/>
          </a:xfrm>
          <a:prstGeom prst="rect">
            <a:avLst/>
          </a:prstGeom>
        </p:spPr>
        <p:txBody>
          <a:bodyPr anchor="t" rtlCol="false" tIns="0" lIns="0" bIns="0" rIns="0">
            <a:spAutoFit/>
          </a:bodyPr>
          <a:lstStyle/>
          <a:p>
            <a:pPr algn="ctr">
              <a:lnSpc>
                <a:spcPts val="6318"/>
              </a:lnSpc>
              <a:spcBef>
                <a:spcPct val="0"/>
              </a:spcBef>
            </a:pPr>
            <a:r>
              <a:rPr lang="en-US" b="true" sz="4212">
                <a:solidFill>
                  <a:srgbClr val="7C4D79"/>
                </a:solidFill>
                <a:latin typeface="TT Norms Bold"/>
                <a:ea typeface="TT Norms Bold"/>
                <a:cs typeface="TT Norms Bold"/>
                <a:sym typeface="TT Norms Bold"/>
              </a:rPr>
              <a:t>ROC CURVE</a:t>
            </a:r>
          </a:p>
        </p:txBody>
      </p:sp>
      <p:sp>
        <p:nvSpPr>
          <p:cNvPr name="TextBox 19" id="19"/>
          <p:cNvSpPr txBox="true"/>
          <p:nvPr/>
        </p:nvSpPr>
        <p:spPr>
          <a:xfrm rot="0">
            <a:off x="10545324" y="3599644"/>
            <a:ext cx="6039853" cy="819390"/>
          </a:xfrm>
          <a:prstGeom prst="rect">
            <a:avLst/>
          </a:prstGeom>
        </p:spPr>
        <p:txBody>
          <a:bodyPr anchor="t" rtlCol="false" tIns="0" lIns="0" bIns="0" rIns="0">
            <a:spAutoFit/>
          </a:bodyPr>
          <a:lstStyle/>
          <a:p>
            <a:pPr algn="ctr">
              <a:lnSpc>
                <a:spcPts val="3334"/>
              </a:lnSpc>
              <a:spcBef>
                <a:spcPct val="0"/>
              </a:spcBef>
            </a:pPr>
            <a:r>
              <a:rPr lang="en-US" b="true" sz="2222">
                <a:solidFill>
                  <a:srgbClr val="000000"/>
                </a:solidFill>
                <a:latin typeface="TT Norms Bold"/>
                <a:ea typeface="TT Norms Bold"/>
                <a:cs typeface="TT Norms Bold"/>
                <a:sym typeface="TT Norms Bold"/>
              </a:rPr>
              <a:t>ROC Curve AUC: 0.7937 ( good classification performance since is closer to 1)</a:t>
            </a:r>
          </a:p>
        </p:txBody>
      </p:sp>
      <p:sp>
        <p:nvSpPr>
          <p:cNvPr name="TextBox 20" id="20"/>
          <p:cNvSpPr txBox="true"/>
          <p:nvPr/>
        </p:nvSpPr>
        <p:spPr>
          <a:xfrm rot="0">
            <a:off x="1091221" y="7108741"/>
            <a:ext cx="7632927" cy="1400174"/>
          </a:xfrm>
          <a:prstGeom prst="rect">
            <a:avLst/>
          </a:prstGeom>
        </p:spPr>
        <p:txBody>
          <a:bodyPr anchor="t" rtlCol="false" tIns="0" lIns="0" bIns="0" rIns="0">
            <a:spAutoFit/>
          </a:bodyPr>
          <a:lstStyle/>
          <a:p>
            <a:pPr algn="ctr" marL="539754" indent="-269877" lvl="1">
              <a:lnSpc>
                <a:spcPts val="3750"/>
              </a:lnSpc>
              <a:buFont typeface="Arial"/>
              <a:buChar char="•"/>
            </a:pPr>
            <a:r>
              <a:rPr lang="en-US" b="true" sz="2500">
                <a:solidFill>
                  <a:srgbClr val="000000"/>
                </a:solidFill>
                <a:latin typeface="TT Norms Bold"/>
                <a:ea typeface="TT Norms Bold"/>
                <a:cs typeface="TT Norms Bold"/>
                <a:sym typeface="TT Norms Bold"/>
              </a:rPr>
              <a:t>AIC (Akaike Information Criterion) : 136.88; </a:t>
            </a:r>
          </a:p>
          <a:p>
            <a:pPr algn="ctr">
              <a:lnSpc>
                <a:spcPts val="3750"/>
              </a:lnSpc>
            </a:pPr>
            <a:r>
              <a:rPr lang="en-US" b="true" sz="2500">
                <a:solidFill>
                  <a:srgbClr val="000000"/>
                </a:solidFill>
                <a:latin typeface="TT Norms Bold"/>
                <a:ea typeface="TT Norms Bold"/>
                <a:cs typeface="TT Norms Bold"/>
                <a:sym typeface="TT Norms Bold"/>
              </a:rPr>
              <a:t>suggest better fitting model</a:t>
            </a:r>
          </a:p>
          <a:p>
            <a:pPr algn="ctr">
              <a:lnSpc>
                <a:spcPts val="3750"/>
              </a:lnSpc>
            </a:pPr>
          </a:p>
        </p:txBody>
      </p:sp>
      <p:sp>
        <p:nvSpPr>
          <p:cNvPr name="TextBox 21" id="21"/>
          <p:cNvSpPr txBox="true"/>
          <p:nvPr/>
        </p:nvSpPr>
        <p:spPr>
          <a:xfrm rot="0">
            <a:off x="1174750" y="8451766"/>
            <a:ext cx="7549398" cy="690583"/>
          </a:xfrm>
          <a:prstGeom prst="rect">
            <a:avLst/>
          </a:prstGeom>
        </p:spPr>
        <p:txBody>
          <a:bodyPr anchor="t" rtlCol="false" tIns="0" lIns="0" bIns="0" rIns="0">
            <a:spAutoFit/>
          </a:bodyPr>
          <a:lstStyle/>
          <a:p>
            <a:pPr algn="ctr">
              <a:lnSpc>
                <a:spcPts val="2811"/>
              </a:lnSpc>
              <a:spcBef>
                <a:spcPct val="0"/>
              </a:spcBef>
            </a:pPr>
            <a:r>
              <a:rPr lang="en-US" b="true" sz="1874">
                <a:solidFill>
                  <a:srgbClr val="000000"/>
                </a:solidFill>
                <a:latin typeface="TT Norms Bold"/>
                <a:ea typeface="TT Norms Bold"/>
                <a:cs typeface="TT Norms Bold"/>
                <a:sym typeface="TT Norms Bold"/>
              </a:rPr>
              <a:t>log(p/1−p​)=−4.8897+1.5633×(Experience Years)+0.3985×(Skills Matched)−5.4953×(Experience Level(Junior)​)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DAGl4JHntYo</dc:identifier>
  <dcterms:modified xsi:type="dcterms:W3CDTF">2011-08-01T06:04:30Z</dcterms:modified>
  <cp:revision>1</cp:revision>
  <dc:title>Predicting Resume and Job Success</dc:title>
</cp:coreProperties>
</file>